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0" r:id="rId5"/>
    <p:sldId id="292" r:id="rId6"/>
    <p:sldId id="293" r:id="rId7"/>
    <p:sldId id="291" r:id="rId8"/>
    <p:sldId id="294" r:id="rId9"/>
    <p:sldId id="295" r:id="rId10"/>
    <p:sldId id="296" r:id="rId11"/>
    <p:sldId id="303" r:id="rId12"/>
    <p:sldId id="297"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FA971"/>
    <a:srgbClr val="1C4C3C"/>
    <a:srgbClr val="F1EAE0"/>
    <a:srgbClr val="9F792F"/>
    <a:srgbClr val="785029"/>
    <a:srgbClr val="E3CEB2"/>
    <a:srgbClr val="648260"/>
    <a:srgbClr val="A49B37"/>
    <a:srgbClr val="006A8A"/>
    <a:srgbClr val="BD7B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79" autoAdjust="0"/>
  </p:normalViewPr>
  <p:slideViewPr>
    <p:cSldViewPr snapToGrid="0" snapToObjects="1" showGuides="1">
      <p:cViewPr varScale="1">
        <p:scale>
          <a:sx n="59" d="100"/>
          <a:sy n="59" d="100"/>
        </p:scale>
        <p:origin x="72" y="140"/>
      </p:cViewPr>
      <p:guideLst>
        <p:guide orient="horz" pos="1272"/>
        <p:guide pos="7056"/>
        <p:guide pos="600"/>
        <p:guide pos="4584"/>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2/12/2024</a:t>
            </a:fld>
            <a:endParaRPr lang="en-US"/>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2/12/2024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6782765" y="0"/>
            <a:ext cx="5409235" cy="6857999"/>
          </a:xfrm>
          <a:no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2185416"/>
            <a:ext cx="6693408" cy="2084832"/>
          </a:xfrm>
        </p:spPr>
        <p:txBody>
          <a:bodyPr anchor="ctr">
            <a:noAutofit/>
          </a:bodyPr>
          <a:lstStyle>
            <a:lvl1pPr algn="l">
              <a:lnSpc>
                <a:spcPct val="100000"/>
              </a:lnSpc>
              <a:defRPr sz="8800" b="1" i="0" cap="all" baseline="0">
                <a:solidFill>
                  <a:schemeClr val="tx2"/>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985812" y="4504854"/>
            <a:ext cx="6391656" cy="475938"/>
          </a:xfrm>
        </p:spPr>
        <p:txBody>
          <a:bodyPr/>
          <a:lstStyle>
            <a:lvl1pPr marL="0" indent="0" algn="r">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5" name="Text Placeholder 14">
            <a:extLst>
              <a:ext uri="{FF2B5EF4-FFF2-40B4-BE49-F238E27FC236}">
                <a16:creationId xmlns:a16="http://schemas.microsoft.com/office/drawing/2014/main" id="{8B4CE57F-5479-CED7-E9B0-CE4C7D42FF9A}"/>
              </a:ext>
            </a:extLst>
          </p:cNvPr>
          <p:cNvSpPr>
            <a:spLocks noGrp="1"/>
          </p:cNvSpPr>
          <p:nvPr>
            <p:ph type="body" sz="quarter" idx="10"/>
          </p:nvPr>
        </p:nvSpPr>
        <p:spPr>
          <a:xfrm>
            <a:off x="905256" y="1517904"/>
            <a:ext cx="6254496" cy="429768"/>
          </a:xfrm>
        </p:spPr>
        <p:txBody>
          <a:bodyPr>
            <a:normAutofit/>
          </a:bodyPr>
          <a:lstStyle>
            <a:lvl1pPr marL="0" indent="0">
              <a:buNone/>
              <a:defRPr sz="240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8" name="Text Placeholder 12">
            <a:extLst>
              <a:ext uri="{FF2B5EF4-FFF2-40B4-BE49-F238E27FC236}">
                <a16:creationId xmlns:a16="http://schemas.microsoft.com/office/drawing/2014/main" id="{F368CE2E-3249-FEAA-35F7-F23895DA0512}"/>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4480560" y="2377440"/>
            <a:ext cx="6867144" cy="385876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7421AED7-4B5F-555E-55E1-3126E0E0B437}"/>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9">
            <a:extLst>
              <a:ext uri="{FF2B5EF4-FFF2-40B4-BE49-F238E27FC236}">
                <a16:creationId xmlns:a16="http://schemas.microsoft.com/office/drawing/2014/main" id="{B6E15A75-4600-D47B-7F47-3093E7B5F622}"/>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1" name="Slide Number Placeholder 10">
            <a:extLst>
              <a:ext uri="{FF2B5EF4-FFF2-40B4-BE49-F238E27FC236}">
                <a16:creationId xmlns:a16="http://schemas.microsoft.com/office/drawing/2014/main" id="{4F97AED1-4A22-3F95-CE27-D0D48AA867B5}"/>
              </a:ext>
            </a:extLst>
          </p:cNvPr>
          <p:cNvSpPr>
            <a:spLocks noGrp="1"/>
          </p:cNvSpPr>
          <p:nvPr>
            <p:ph type="sldNum" sz="quarter" idx="13"/>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98286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3163824"/>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3913632"/>
            <a:ext cx="10305288" cy="1746504"/>
          </a:xfrm>
        </p:spPr>
        <p:txBody>
          <a:bodyPr/>
          <a:lstStyle>
            <a:lvl1pPr>
              <a:lnSpc>
                <a:spcPct val="100000"/>
              </a:lnSpc>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2E67EB87-8CC8-597B-6EC9-8EBA60838A02}"/>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75440036-C3C5-6C07-99C1-04B4835670AD}"/>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3086AC08-6EB6-7F52-7F52-E874CCF11393}"/>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613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95680" y="2587752"/>
            <a:ext cx="10075672"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185D9E6C-F9B9-D8DB-178E-4553780AA928}"/>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4"/>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48162DF-463B-6273-87B0-C2199D9D1057}"/>
              </a:ext>
            </a:extLst>
          </p:cNvPr>
          <p:cNvSpPr>
            <a:spLocks noGrp="1"/>
          </p:cNvSpPr>
          <p:nvPr>
            <p:ph type="pic" sz="quarter" idx="12"/>
          </p:nvPr>
        </p:nvSpPr>
        <p:spPr>
          <a:xfrm>
            <a:off x="0" y="3557016"/>
            <a:ext cx="12192000" cy="3300984"/>
          </a:xfrm>
          <a:custGeom>
            <a:avLst/>
            <a:gdLst>
              <a:gd name="connsiteX0" fmla="*/ 11446035 w 12192000"/>
              <a:gd name="connsiteY0" fmla="*/ 2688904 h 3300984"/>
              <a:gd name="connsiteX1" fmla="*/ 11446035 w 12192000"/>
              <a:gd name="connsiteY1" fmla="*/ 2734623 h 3300984"/>
              <a:gd name="connsiteX2" fmla="*/ 11933120 w 12192000"/>
              <a:gd name="connsiteY2" fmla="*/ 2734623 h 3300984"/>
              <a:gd name="connsiteX3" fmla="*/ 11933120 w 12192000"/>
              <a:gd name="connsiteY3" fmla="*/ 2688904 h 3300984"/>
              <a:gd name="connsiteX4" fmla="*/ 0 w 12192000"/>
              <a:gd name="connsiteY4" fmla="*/ 0 h 3300984"/>
              <a:gd name="connsiteX5" fmla="*/ 12192000 w 12192000"/>
              <a:gd name="connsiteY5" fmla="*/ 0 h 3300984"/>
              <a:gd name="connsiteX6" fmla="*/ 12192000 w 12192000"/>
              <a:gd name="connsiteY6" fmla="*/ 3300984 h 3300984"/>
              <a:gd name="connsiteX7" fmla="*/ 0 w 12192000"/>
              <a:gd name="connsiteY7" fmla="*/ 3300984 h 330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00984">
                <a:moveTo>
                  <a:pt x="11446035" y="2688904"/>
                </a:moveTo>
                <a:lnTo>
                  <a:pt x="11446035" y="2734623"/>
                </a:lnTo>
                <a:lnTo>
                  <a:pt x="11933120" y="2734623"/>
                </a:lnTo>
                <a:lnTo>
                  <a:pt x="11933120" y="2688904"/>
                </a:lnTo>
                <a:close/>
                <a:moveTo>
                  <a:pt x="0" y="0"/>
                </a:moveTo>
                <a:lnTo>
                  <a:pt x="12192000" y="0"/>
                </a:lnTo>
                <a:lnTo>
                  <a:pt x="12192000" y="3300984"/>
                </a:lnTo>
                <a:lnTo>
                  <a:pt x="0" y="3300984"/>
                </a:lnTo>
                <a:close/>
              </a:path>
            </a:pathLst>
          </a:custGeom>
          <a:solidFill>
            <a:schemeClr val="accent4">
              <a:lumMod val="75000"/>
            </a:schemeClr>
          </a:solidFill>
        </p:spPr>
        <p:txBody>
          <a:bodyPr wrap="square" anchor="ctr">
            <a:noAutofit/>
          </a:bodyP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p:txBody>
          <a:bodyPr/>
          <a:lstStyle>
            <a:lvl1pPr>
              <a:defRPr>
                <a:solidFill>
                  <a:schemeClr val="bg1">
                    <a:alpha val="78000"/>
                  </a:schemeClr>
                </a:solidFill>
              </a:defRPr>
            </a:lvl1pPr>
          </a:lstStyle>
          <a:p>
            <a:r>
              <a:rPr lang="en-US" dirty="0"/>
              <a:t>course title</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204B-5F84-6245-AE72-7A8C5B7310C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p:txBody>
          <a:bodyPr/>
          <a:lstStyle/>
          <a:p>
            <a:fld id="{8058A7CE-F400-7B46-9E16-10D36E8C32FD}" type="slidenum">
              <a:rPr lang="en-US" smtClean="0"/>
              <a:t>‹#›</a:t>
            </a:fld>
            <a:endParaRPr lang="en-US" dirty="0"/>
          </a:p>
        </p:txBody>
      </p:sp>
    </p:spTree>
    <p:extLst>
      <p:ext uri="{BB962C8B-B14F-4D97-AF65-F5344CB8AC3E}">
        <p14:creationId xmlns:p14="http://schemas.microsoft.com/office/powerpoint/2010/main" val="3798467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p:txBody>
          <a:bodyPr/>
          <a:lstStyle/>
          <a:p>
            <a:r>
              <a:rPr lang="en-US" dirty="0"/>
              <a:t>click to edit master title style</a:t>
            </a:r>
          </a:p>
        </p:txBody>
      </p:sp>
      <p:sp>
        <p:nvSpPr>
          <p:cNvPr id="6" name="Footer Placeholder 5">
            <a:extLst>
              <a:ext uri="{FF2B5EF4-FFF2-40B4-BE49-F238E27FC236}">
                <a16:creationId xmlns:a16="http://schemas.microsoft.com/office/drawing/2014/main" id="{DFA3A82B-AB98-7510-5B1F-000D214C740D}"/>
              </a:ext>
            </a:extLst>
          </p:cNvPr>
          <p:cNvSpPr>
            <a:spLocks noGrp="1"/>
          </p:cNvSpPr>
          <p:nvPr>
            <p:ph type="ftr" sz="quarter" idx="10"/>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32773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0D3EE89-1608-EDAC-C029-E4E550F00E17}"/>
              </a:ext>
            </a:extLst>
          </p:cNvPr>
          <p:cNvSpPr>
            <a:spLocks noGrp="1"/>
          </p:cNvSpPr>
          <p:nvPr>
            <p:ph type="ftr" sz="quarter" idx="10"/>
          </p:nvPr>
        </p:nvSpPr>
        <p:spPr/>
        <p:txBody>
          <a:bodyPr/>
          <a:lstStyle/>
          <a:p>
            <a:r>
              <a:rPr lang="en-US" dirty="0"/>
              <a:t>course title</a:t>
            </a:r>
          </a:p>
        </p:txBody>
      </p:sp>
      <p:sp>
        <p:nvSpPr>
          <p:cNvPr id="6" name="Slide Number Placeholder 5">
            <a:extLst>
              <a:ext uri="{FF2B5EF4-FFF2-40B4-BE49-F238E27FC236}">
                <a16:creationId xmlns:a16="http://schemas.microsoft.com/office/drawing/2014/main" id="{BACD47AD-6129-B223-8047-C719153A4C73}"/>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5673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89DB-50DC-20A4-2341-EC5E6AF6FF9A}"/>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B226305-7761-21B5-BED4-42833BBEBA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E96E8B-F843-EF0E-F259-D3BA3F217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771237E1-6846-B0F5-86C9-7BC757AACBAF}"/>
              </a:ext>
            </a:extLst>
          </p:cNvPr>
          <p:cNvSpPr>
            <a:spLocks noGrp="1"/>
          </p:cNvSpPr>
          <p:nvPr>
            <p:ph type="ftr" sz="quarter" idx="10"/>
          </p:nvPr>
        </p:nvSpPr>
        <p:spPr/>
        <p:txBody>
          <a:bodyPr/>
          <a:lstStyle/>
          <a:p>
            <a:r>
              <a:rPr lang="en-US" dirty="0"/>
              <a:t>course title</a:t>
            </a:r>
          </a:p>
        </p:txBody>
      </p:sp>
      <p:sp>
        <p:nvSpPr>
          <p:cNvPr id="9" name="Slide Number Placeholder 8">
            <a:extLst>
              <a:ext uri="{FF2B5EF4-FFF2-40B4-BE49-F238E27FC236}">
                <a16:creationId xmlns:a16="http://schemas.microsoft.com/office/drawing/2014/main" id="{28D90CB2-96B7-2FE3-2F3A-4A4C704BB5E9}"/>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6803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77824"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77824" y="3429000"/>
            <a:ext cx="4242816" cy="2350008"/>
          </a:xfrm>
        </p:spPr>
        <p:txBody>
          <a:bodyPr/>
          <a:lstStyle>
            <a:lvl1pPr marL="0" indent="0" algn="l">
              <a:spcBef>
                <a:spcPts val="0"/>
              </a:spcBef>
              <a:buNone/>
              <a:defRPr sz="1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6DD0971A-C596-F81B-B6DF-4B71CD042706}"/>
              </a:ext>
            </a:extLst>
          </p:cNvPr>
          <p:cNvSpPr>
            <a:spLocks noGrp="1"/>
          </p:cNvSpPr>
          <p:nvPr>
            <p:ph type="pic" sz="quarter" idx="10"/>
          </p:nvPr>
        </p:nvSpPr>
        <p:spPr>
          <a:xfrm>
            <a:off x="5690616" y="0"/>
            <a:ext cx="6501384" cy="6858000"/>
          </a:xfrm>
          <a:custGeom>
            <a:avLst/>
            <a:gdLst>
              <a:gd name="connsiteX0" fmla="*/ 5755419 w 6501384"/>
              <a:gd name="connsiteY0" fmla="*/ 6245920 h 6858000"/>
              <a:gd name="connsiteX1" fmla="*/ 5755419 w 6501384"/>
              <a:gd name="connsiteY1" fmla="*/ 6291639 h 6858000"/>
              <a:gd name="connsiteX2" fmla="*/ 6242504 w 6501384"/>
              <a:gd name="connsiteY2" fmla="*/ 6291639 h 6858000"/>
              <a:gd name="connsiteX3" fmla="*/ 6242504 w 6501384"/>
              <a:gd name="connsiteY3" fmla="*/ 6245920 h 6858000"/>
              <a:gd name="connsiteX4" fmla="*/ 0 w 6501384"/>
              <a:gd name="connsiteY4" fmla="*/ 0 h 6858000"/>
              <a:gd name="connsiteX5" fmla="*/ 6501384 w 6501384"/>
              <a:gd name="connsiteY5" fmla="*/ 0 h 6858000"/>
              <a:gd name="connsiteX6" fmla="*/ 6501384 w 6501384"/>
              <a:gd name="connsiteY6" fmla="*/ 6858000 h 6858000"/>
              <a:gd name="connsiteX7" fmla="*/ 0 w 650138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1384" h="6858000">
                <a:moveTo>
                  <a:pt x="5755419" y="6245920"/>
                </a:moveTo>
                <a:lnTo>
                  <a:pt x="5755419" y="6291639"/>
                </a:lnTo>
                <a:lnTo>
                  <a:pt x="6242504" y="6291639"/>
                </a:lnTo>
                <a:lnTo>
                  <a:pt x="6242504" y="6245920"/>
                </a:lnTo>
                <a:close/>
                <a:moveTo>
                  <a:pt x="0" y="0"/>
                </a:moveTo>
                <a:lnTo>
                  <a:pt x="6501384" y="0"/>
                </a:lnTo>
                <a:lnTo>
                  <a:pt x="6501384"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1738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3730752"/>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18" name="Text Placeholder 17">
            <a:extLst>
              <a:ext uri="{FF2B5EF4-FFF2-40B4-BE49-F238E27FC236}">
                <a16:creationId xmlns:a16="http://schemas.microsoft.com/office/drawing/2014/main" id="{37E7FED9-E80E-C940-F98B-AB755EE20D52}"/>
              </a:ext>
            </a:extLst>
          </p:cNvPr>
          <p:cNvSpPr>
            <a:spLocks noGrp="1"/>
          </p:cNvSpPr>
          <p:nvPr>
            <p:ph type="body" sz="quarter" idx="23" hasCustomPrompt="1"/>
          </p:nvPr>
        </p:nvSpPr>
        <p:spPr>
          <a:xfrm>
            <a:off x="1922091" y="4325692"/>
            <a:ext cx="1289304" cy="813816"/>
          </a:xfrm>
        </p:spPr>
        <p:txBody>
          <a:bodyPr/>
          <a:lstStyle>
            <a:lvl1pPr marL="0" indent="0">
              <a:buNone/>
              <a:defRPr sz="5400" b="1">
                <a:solidFill>
                  <a:schemeClr val="bg1"/>
                </a:solidFill>
              </a:defRPr>
            </a:lvl1pPr>
          </a:lstStyle>
          <a:p>
            <a:pPr lvl="0"/>
            <a:r>
              <a:rPr lang="en-US" dirty="0"/>
              <a:t>00</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19568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19568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19" name="Text Placeholder 17">
            <a:extLst>
              <a:ext uri="{FF2B5EF4-FFF2-40B4-BE49-F238E27FC236}">
                <a16:creationId xmlns:a16="http://schemas.microsoft.com/office/drawing/2014/main" id="{E30AA8E2-6DF5-EF83-796A-52DC1B42BA7D}"/>
              </a:ext>
            </a:extLst>
          </p:cNvPr>
          <p:cNvSpPr>
            <a:spLocks noGrp="1"/>
          </p:cNvSpPr>
          <p:nvPr>
            <p:ph type="body" sz="quarter" idx="24" hasCustomPrompt="1"/>
          </p:nvPr>
        </p:nvSpPr>
        <p:spPr>
          <a:xfrm>
            <a:off x="3677739" y="4325692"/>
            <a:ext cx="1289304" cy="813816"/>
          </a:xfrm>
        </p:spPr>
        <p:txBody>
          <a:bodyPr/>
          <a:lstStyle>
            <a:lvl1pPr marL="0" indent="0">
              <a:buNone/>
              <a:defRPr sz="5400" b="1">
                <a:solidFill>
                  <a:schemeClr val="bg1"/>
                </a:solidFill>
              </a:defRPr>
            </a:lvl1pPr>
          </a:lstStyle>
          <a:p>
            <a:pPr lvl="0"/>
            <a:r>
              <a:rPr lang="en-US" dirty="0"/>
              <a:t>00</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369417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36941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0" name="Text Placeholder 17">
            <a:extLst>
              <a:ext uri="{FF2B5EF4-FFF2-40B4-BE49-F238E27FC236}">
                <a16:creationId xmlns:a16="http://schemas.microsoft.com/office/drawing/2014/main" id="{CBD2F4CC-8E51-87CF-F79A-F27C3CEB5649}"/>
              </a:ext>
            </a:extLst>
          </p:cNvPr>
          <p:cNvSpPr>
            <a:spLocks noGrp="1"/>
          </p:cNvSpPr>
          <p:nvPr>
            <p:ph type="body" sz="quarter" idx="25" hasCustomPrompt="1"/>
          </p:nvPr>
        </p:nvSpPr>
        <p:spPr>
          <a:xfrm>
            <a:off x="5467044" y="4325692"/>
            <a:ext cx="1289304" cy="813816"/>
          </a:xfrm>
        </p:spPr>
        <p:txBody>
          <a:bodyPr/>
          <a:lstStyle>
            <a:lvl1pPr marL="0" indent="0">
              <a:buNone/>
              <a:defRPr sz="5400" b="1">
                <a:solidFill>
                  <a:schemeClr val="bg1"/>
                </a:solidFill>
              </a:defRPr>
            </a:lvl1pPr>
          </a:lstStyle>
          <a:p>
            <a:pPr lvl="0"/>
            <a:r>
              <a:rPr lang="en-US" dirty="0"/>
              <a:t>00</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548640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5486400"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1" name="Text Placeholder 17">
            <a:extLst>
              <a:ext uri="{FF2B5EF4-FFF2-40B4-BE49-F238E27FC236}">
                <a16:creationId xmlns:a16="http://schemas.microsoft.com/office/drawing/2014/main" id="{F7A8DA1D-6CC4-473F-2C8F-4BF59295EA28}"/>
              </a:ext>
            </a:extLst>
          </p:cNvPr>
          <p:cNvSpPr>
            <a:spLocks noGrp="1"/>
          </p:cNvSpPr>
          <p:nvPr>
            <p:ph type="body" sz="quarter" idx="26" hasCustomPrompt="1"/>
          </p:nvPr>
        </p:nvSpPr>
        <p:spPr>
          <a:xfrm>
            <a:off x="7179891" y="4325692"/>
            <a:ext cx="1289304" cy="813816"/>
          </a:xfrm>
        </p:spPr>
        <p:txBody>
          <a:bodyPr/>
          <a:lstStyle>
            <a:lvl1pPr marL="0" indent="0">
              <a:buNone/>
              <a:defRPr sz="5400" b="1">
                <a:solidFill>
                  <a:schemeClr val="bg1"/>
                </a:solidFill>
              </a:defRPr>
            </a:lvl1pPr>
          </a:lstStyle>
          <a:p>
            <a:pPr lvl="0"/>
            <a:r>
              <a:rPr lang="en-US" dirty="0"/>
              <a:t>00</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7214616"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721461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
        <p:nvSpPr>
          <p:cNvPr id="22" name="Text Placeholder 17">
            <a:extLst>
              <a:ext uri="{FF2B5EF4-FFF2-40B4-BE49-F238E27FC236}">
                <a16:creationId xmlns:a16="http://schemas.microsoft.com/office/drawing/2014/main" id="{C0CEB3F3-5DF9-EBDA-0049-32F1E30883A6}"/>
              </a:ext>
            </a:extLst>
          </p:cNvPr>
          <p:cNvSpPr>
            <a:spLocks noGrp="1"/>
          </p:cNvSpPr>
          <p:nvPr>
            <p:ph type="body" sz="quarter" idx="27" hasCustomPrompt="1"/>
          </p:nvPr>
        </p:nvSpPr>
        <p:spPr>
          <a:xfrm>
            <a:off x="8926395" y="4325692"/>
            <a:ext cx="1289304" cy="813816"/>
          </a:xfrm>
        </p:spPr>
        <p:txBody>
          <a:bodyPr/>
          <a:lstStyle>
            <a:lvl1pPr marL="0" indent="0">
              <a:buNone/>
              <a:defRPr sz="5400" b="1">
                <a:solidFill>
                  <a:schemeClr val="bg1"/>
                </a:solidFill>
              </a:defRPr>
            </a:lvl1pPr>
          </a:lstStyle>
          <a:p>
            <a:pPr lvl="0"/>
            <a:r>
              <a:rPr lang="en-US" dirty="0"/>
              <a:t>00</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961120" y="4809744"/>
            <a:ext cx="1188720" cy="292608"/>
          </a:xfrm>
          <a:solidFill>
            <a:schemeClr val="accent1">
              <a:lumMod val="50000"/>
            </a:schemeClr>
          </a:solidFill>
        </p:spPr>
        <p:txBody>
          <a:bodyPr anchor="b"/>
          <a:lstStyle>
            <a:lvl1pPr marL="0" indent="0">
              <a:lnSpc>
                <a:spcPct val="100000"/>
              </a:lnSpc>
              <a:spcBef>
                <a:spcPts val="0"/>
              </a:spcBef>
              <a:buNone/>
              <a:defRPr sz="1400" b="1">
                <a:solidFill>
                  <a:schemeClr val="bg1"/>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951976" y="5248656"/>
            <a:ext cx="1627632" cy="1042416"/>
          </a:xfrm>
        </p:spPr>
        <p:txBody>
          <a:bodyPr/>
          <a:lstStyle>
            <a:lvl1pPr marL="0" indent="0">
              <a:spcBef>
                <a:spcPts val="0"/>
              </a:spcBef>
              <a:buNone/>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4748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DE647C7-955C-FC73-3737-298D139F209D}"/>
              </a:ext>
            </a:extLst>
          </p:cNvPr>
          <p:cNvSpPr>
            <a:spLocks noGrp="1"/>
          </p:cNvSpPr>
          <p:nvPr>
            <p:ph type="title" hasCustomPrompt="1"/>
          </p:nvPr>
        </p:nvSpPr>
        <p:spPr>
          <a:xfrm>
            <a:off x="502920" y="1728216"/>
            <a:ext cx="5074920" cy="3794760"/>
          </a:xfrm>
        </p:spPr>
        <p:txBody>
          <a:bodyPr anchor="ctr">
            <a:noAutofit/>
          </a:bodyPr>
          <a:lstStyle>
            <a:lvl1pPr algn="r">
              <a:lnSpc>
                <a:spcPct val="100000"/>
              </a:lnSpc>
              <a:defRPr sz="19900" b="1">
                <a:solidFill>
                  <a:schemeClr val="bg1"/>
                </a:solidFill>
                <a:latin typeface="+mn-lt"/>
              </a:defRPr>
            </a:lvl1pPr>
          </a:lstStyle>
          <a:p>
            <a:r>
              <a:rPr lang="en-US" dirty="0"/>
              <a:t>00</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484632" y="4663440"/>
            <a:ext cx="4581144" cy="1500187"/>
          </a:xfrm>
        </p:spPr>
        <p:txBody>
          <a:bodyPr/>
          <a:lstStyle>
            <a:lvl1pPr marL="0" indent="0" algn="r">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10">
            <a:extLst>
              <a:ext uri="{FF2B5EF4-FFF2-40B4-BE49-F238E27FC236}">
                <a16:creationId xmlns:a16="http://schemas.microsoft.com/office/drawing/2014/main" id="{2D17795E-6A15-8CD3-45F4-FE61964FDC5E}"/>
              </a:ext>
            </a:extLst>
          </p:cNvPr>
          <p:cNvSpPr>
            <a:spLocks noGrp="1"/>
          </p:cNvSpPr>
          <p:nvPr>
            <p:ph type="body" sz="quarter" idx="11" hasCustomPrompt="1"/>
          </p:nvPr>
        </p:nvSpPr>
        <p:spPr>
          <a:xfrm>
            <a:off x="1546496" y="1185487"/>
            <a:ext cx="3557016" cy="1453896"/>
          </a:xfrm>
        </p:spPr>
        <p:txBody>
          <a:bodyPr anchor="b">
            <a:noAutofit/>
          </a:bodyPr>
          <a:lstStyle>
            <a:lvl1pPr marL="0" indent="0" algn="r">
              <a:buNone/>
              <a:defRPr sz="5400" b="1">
                <a:solidFill>
                  <a:schemeClr val="bg1"/>
                </a:solidFill>
              </a:defRPr>
            </a:lvl1pPr>
          </a:lstStyle>
          <a:p>
            <a:pPr lvl="0"/>
            <a:r>
              <a:rPr lang="en-US" dirty="0"/>
              <a:t>lesson</a:t>
            </a:r>
          </a:p>
        </p:txBody>
      </p:sp>
    </p:spTree>
    <p:extLst>
      <p:ext uri="{BB962C8B-B14F-4D97-AF65-F5344CB8AC3E}">
        <p14:creationId xmlns:p14="http://schemas.microsoft.com/office/powerpoint/2010/main" val="292516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1517904"/>
            <a:ext cx="4416552" cy="1572768"/>
          </a:xfrm>
        </p:spPr>
        <p:txBody>
          <a:bodyPr anchor="b"/>
          <a:lstStyle>
            <a:lvl1pPr>
              <a:defRPr sz="5400" b="1">
                <a:solidFill>
                  <a:schemeClr val="bg1"/>
                </a:solidFill>
                <a:latin typeface="+mn-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p:txBody>
          <a:bodyPr/>
          <a:lstStyle>
            <a:lvl1pPr>
              <a:defRPr>
                <a:solidFill>
                  <a:schemeClr val="bg1">
                    <a:alpha val="78000"/>
                  </a:schemeClr>
                </a:solidFill>
              </a:defRPr>
            </a:lvl1pPr>
          </a:lstStyle>
          <a:p>
            <a:r>
              <a:rPr lang="en-US" dirty="0"/>
              <a:t>course title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1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6527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289864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bg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877824" y="3328416"/>
            <a:ext cx="9957816" cy="402336"/>
          </a:xfrm>
          <a:noFill/>
        </p:spPr>
        <p:txBody>
          <a:bodyPr/>
          <a:lstStyle>
            <a:lvl1pPr marL="0" indent="0">
              <a:spcBef>
                <a:spcPts val="0"/>
              </a:spcBef>
              <a:buNone/>
              <a:defRPr sz="1800">
                <a:solidFill>
                  <a:schemeClr val="tx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66090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462272"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6227064"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8001000" y="4096512"/>
            <a:ext cx="1673352"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66090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462272"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6227064"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8001000" y="4535424"/>
            <a:ext cx="1673352" cy="1042416"/>
          </a:xfrm>
          <a:noFill/>
        </p:spPr>
        <p:txBody>
          <a:bodyPr/>
          <a:lstStyle>
            <a:lvl1pPr marL="0" indent="0">
              <a:spcBef>
                <a:spcPts val="0"/>
              </a:spcBef>
              <a:buNone/>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p:txBody>
          <a:bodyPr/>
          <a:lstStyle>
            <a:lvl1pPr>
              <a:defRPr>
                <a:solidFill>
                  <a:schemeClr val="tx2"/>
                </a:solidFill>
              </a:defRPr>
            </a:lvl1pPr>
          </a:lstStyle>
          <a:p>
            <a:r>
              <a:rPr lang="en-US"/>
              <a:t>course title</a:t>
            </a:r>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chemeClr val="accent1">
              <a:lumMod val="75000"/>
            </a:schemeClr>
          </a:solidFill>
        </p:spPr>
        <p:txBody>
          <a:bodyPr wrap="square">
            <a:noAutofit/>
          </a:bodyPr>
          <a:lstStyle>
            <a:lvl1pPr marL="0" indent="0" algn="ctr">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6467856" y="0"/>
            <a:ext cx="5724144" cy="4224528"/>
          </a:xfrm>
          <a:noFill/>
        </p:spPr>
        <p:txBody>
          <a:bodyPr/>
          <a:lstStyle>
            <a:lvl1pPr marL="0" indent="0" algn="ctr">
              <a:buNone/>
              <a:defRPr/>
            </a:lvl1pPr>
          </a:lstStyle>
          <a:p>
            <a:r>
              <a:rPr lang="en-US"/>
              <a:t>Click icon to add picture</a:t>
            </a:r>
            <a:endParaRPr lang="en-US" dirty="0"/>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347472"/>
            <a:ext cx="6611112" cy="1453896"/>
          </a:xfrm>
        </p:spPr>
        <p:txBody>
          <a:bodyPr anchor="b"/>
          <a:lstStyle>
            <a:lvl1pPr>
              <a:defRPr sz="5400" b="1">
                <a:solidFill>
                  <a:schemeClr val="tx2"/>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877824" y="1773936"/>
            <a:ext cx="4041648" cy="1062037"/>
          </a:xfrm>
        </p:spPr>
        <p:txBody>
          <a:bodyPr/>
          <a:lstStyle>
            <a:lvl1pPr marL="0" indent="0">
              <a:buNone/>
              <a:defRPr sz="2400">
                <a:solidFill>
                  <a:schemeClr val="tx2"/>
                </a:solidFill>
                <a:latin typeface="+mj-lt"/>
              </a:defRPr>
            </a:lvl1pPr>
          </a:lstStyle>
          <a:p>
            <a:pPr lvl="0"/>
            <a:r>
              <a:rPr lang="en-US"/>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a:t>Click to edit Master text styles</a:t>
            </a:r>
          </a:p>
        </p:txBody>
      </p:sp>
      <p:sp>
        <p:nvSpPr>
          <p:cNvPr id="2" name="Footer Placeholder 1">
            <a:extLst>
              <a:ext uri="{FF2B5EF4-FFF2-40B4-BE49-F238E27FC236}">
                <a16:creationId xmlns:a16="http://schemas.microsoft.com/office/drawing/2014/main" id="{D7D3EE34-4CB3-EFD4-CB18-2CBD6765A6B3}"/>
              </a:ext>
            </a:extLst>
          </p:cNvPr>
          <p:cNvSpPr>
            <a:spLocks noGrp="1"/>
          </p:cNvSpPr>
          <p:nvPr>
            <p:ph type="ftr" sz="quarter" idx="21"/>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4602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A7FA-4022-3FA2-0E0E-0972860B874F}"/>
              </a:ext>
            </a:extLst>
          </p:cNvPr>
          <p:cNvSpPr>
            <a:spLocks noGrp="1"/>
          </p:cNvSpPr>
          <p:nvPr>
            <p:ph type="pic" sz="quarter" idx="10"/>
          </p:nvPr>
        </p:nvSpPr>
        <p:spPr>
          <a:xfrm>
            <a:off x="0" y="4087368"/>
            <a:ext cx="12192000" cy="2770632"/>
          </a:xfrm>
          <a:custGeom>
            <a:avLst/>
            <a:gdLst>
              <a:gd name="connsiteX0" fmla="*/ 11446035 w 12192000"/>
              <a:gd name="connsiteY0" fmla="*/ 2158552 h 2770632"/>
              <a:gd name="connsiteX1" fmla="*/ 11446035 w 12192000"/>
              <a:gd name="connsiteY1" fmla="*/ 2204271 h 2770632"/>
              <a:gd name="connsiteX2" fmla="*/ 11933120 w 12192000"/>
              <a:gd name="connsiteY2" fmla="*/ 2204271 h 2770632"/>
              <a:gd name="connsiteX3" fmla="*/ 11933120 w 12192000"/>
              <a:gd name="connsiteY3" fmla="*/ 2158552 h 2770632"/>
              <a:gd name="connsiteX4" fmla="*/ 0 w 12192000"/>
              <a:gd name="connsiteY4" fmla="*/ 0 h 2770632"/>
              <a:gd name="connsiteX5" fmla="*/ 12192000 w 12192000"/>
              <a:gd name="connsiteY5" fmla="*/ 0 h 2770632"/>
              <a:gd name="connsiteX6" fmla="*/ 12192000 w 12192000"/>
              <a:gd name="connsiteY6" fmla="*/ 2770632 h 2770632"/>
              <a:gd name="connsiteX7" fmla="*/ 0 w 12192000"/>
              <a:gd name="connsiteY7" fmla="*/ 2770632 h 277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770632">
                <a:moveTo>
                  <a:pt x="11446035" y="2158552"/>
                </a:moveTo>
                <a:lnTo>
                  <a:pt x="11446035" y="2204271"/>
                </a:lnTo>
                <a:lnTo>
                  <a:pt x="11933120" y="2204271"/>
                </a:lnTo>
                <a:lnTo>
                  <a:pt x="11933120" y="2158552"/>
                </a:lnTo>
                <a:close/>
                <a:moveTo>
                  <a:pt x="0" y="0"/>
                </a:moveTo>
                <a:lnTo>
                  <a:pt x="12192000" y="0"/>
                </a:lnTo>
                <a:lnTo>
                  <a:pt x="12192000" y="2770632"/>
                </a:lnTo>
                <a:lnTo>
                  <a:pt x="0" y="2770632"/>
                </a:lnTo>
                <a:close/>
              </a:path>
            </a:pathLst>
          </a:custGeom>
        </p:spPr>
        <p:txBody>
          <a:bodyPr wrap="square" anchor="b">
            <a:noAutofit/>
          </a:bodyP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13" name="Text Placeholder 12">
            <a:extLst>
              <a:ext uri="{FF2B5EF4-FFF2-40B4-BE49-F238E27FC236}">
                <a16:creationId xmlns:a16="http://schemas.microsoft.com/office/drawing/2014/main" id="{5434838A-8B00-6F97-4B88-92382B126294}"/>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a:t>Click to edit Master text styles</a:t>
            </a:r>
          </a:p>
        </p:txBody>
      </p:sp>
      <p:sp>
        <p:nvSpPr>
          <p:cNvPr id="3" name="Text Placeholder 2">
            <a:extLst>
              <a:ext uri="{FF2B5EF4-FFF2-40B4-BE49-F238E27FC236}">
                <a16:creationId xmlns:a16="http://schemas.microsoft.com/office/drawing/2014/main" id="{09732329-445D-026F-2751-7C7CC24FFC78}"/>
              </a:ext>
            </a:extLst>
          </p:cNvPr>
          <p:cNvSpPr>
            <a:spLocks noGrp="1"/>
          </p:cNvSpPr>
          <p:nvPr>
            <p:ph type="body" idx="1"/>
          </p:nvPr>
        </p:nvSpPr>
        <p:spPr>
          <a:xfrm>
            <a:off x="6007608" y="1005840"/>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007608" y="1552792"/>
            <a:ext cx="4160520" cy="1576160"/>
          </a:xfrm>
        </p:spPr>
        <p:txBody>
          <a:bodyPr/>
          <a:lstStyle>
            <a:lvl1pPr marL="283464"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4775745-3C47-7E04-1FD8-EC04C993FFCC}"/>
              </a:ext>
            </a:extLst>
          </p:cNvPr>
          <p:cNvSpPr>
            <a:spLocks noGrp="1"/>
          </p:cNvSpPr>
          <p:nvPr>
            <p:ph type="body" sz="quarter" idx="3"/>
          </p:nvPr>
        </p:nvSpPr>
        <p:spPr>
          <a:xfrm>
            <a:off x="6007608" y="3438144"/>
            <a:ext cx="4160520" cy="292608"/>
          </a:xfrm>
        </p:spPr>
        <p:txBody>
          <a:bodyPr anchor="b"/>
          <a:lstStyle>
            <a:lvl1pPr marL="0" indent="0">
              <a:buNone/>
              <a:defRPr sz="1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07129-582E-5D7F-246C-5ABE714D4FAA}"/>
              </a:ext>
            </a:extLst>
          </p:cNvPr>
          <p:cNvSpPr>
            <a:spLocks noGrp="1"/>
          </p:cNvSpPr>
          <p:nvPr>
            <p:ph sz="quarter" idx="4"/>
          </p:nvPr>
        </p:nvSpPr>
        <p:spPr>
          <a:xfrm>
            <a:off x="6007608" y="3985096"/>
            <a:ext cx="4160520" cy="1576160"/>
          </a:xfrm>
        </p:spPr>
        <p:txBody>
          <a:bodyPr/>
          <a:lstStyle>
            <a:lvl1pPr indent="-283464">
              <a:defRPr sz="1400">
                <a:solidFill>
                  <a:schemeClr val="bg1"/>
                </a:solidFill>
              </a:defRPr>
            </a:lvl1pPr>
            <a:lvl2pPr indent="-283464">
              <a:defRPr sz="1200">
                <a:solidFill>
                  <a:schemeClr val="bg1"/>
                </a:solidFill>
              </a:defRPr>
            </a:lvl2pPr>
            <a:lvl3pPr indent="-283464">
              <a:defRPr sz="1100">
                <a:solidFill>
                  <a:schemeClr val="bg1"/>
                </a:solidFill>
              </a:defRPr>
            </a:lvl3pPr>
            <a:lvl4pPr indent="-283464">
              <a:defRPr sz="1100">
                <a:solidFill>
                  <a:schemeClr val="bg1"/>
                </a:solidFill>
              </a:defRPr>
            </a:lvl4pPr>
            <a:lvl5pPr indent="-283464">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p:txBody>
          <a:bodyPr/>
          <a:lstStyle>
            <a:lvl1pPr>
              <a:defRPr>
                <a:solidFill>
                  <a:schemeClr val="bg1">
                    <a:alpha val="78000"/>
                  </a:schemeClr>
                </a:solidFill>
              </a:defRPr>
            </a:lvl1pPr>
          </a:lstStyle>
          <a:p>
            <a:r>
              <a:rPr lang="en-US" dirty="0"/>
              <a:t>course title</a:t>
            </a:r>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
        <p:nvSpPr>
          <p:cNvPr id="18" name="Rectangle 17">
            <a:extLst>
              <a:ext uri="{FF2B5EF4-FFF2-40B4-BE49-F238E27FC236}">
                <a16:creationId xmlns:a16="http://schemas.microsoft.com/office/drawing/2014/main" id="{1298DCFC-BBE6-A0EE-9253-E7AC8A49A023}"/>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9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6" r:id="rId7"/>
    <p:sldLayoutId id="2147483668" r:id="rId8"/>
    <p:sldLayoutId id="2147483653" r:id="rId9"/>
    <p:sldLayoutId id="2147483650" r:id="rId10"/>
    <p:sldLayoutId id="2147483662" r:id="rId11"/>
    <p:sldLayoutId id="2147483663" r:id="rId12"/>
    <p:sldLayoutId id="2147483664" r:id="rId13"/>
    <p:sldLayoutId id="2147483652" r:id="rId14"/>
    <p:sldLayoutId id="2147483654" r:id="rId15"/>
    <p:sldLayoutId id="2147483655" r:id="rId16"/>
    <p:sldLayoutId id="2147483656" r:id="rId17"/>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AEB2A6-C71F-0538-4083-5C97297C2C85}"/>
              </a:ext>
            </a:extLst>
          </p:cNvPr>
          <p:cNvSpPr>
            <a:spLocks noGrp="1"/>
          </p:cNvSpPr>
          <p:nvPr>
            <p:ph type="ctrTitle"/>
          </p:nvPr>
        </p:nvSpPr>
        <p:spPr>
          <a:xfrm>
            <a:off x="467360" y="1256837"/>
            <a:ext cx="6998208" cy="2084832"/>
          </a:xfrm>
        </p:spPr>
        <p:txBody>
          <a:bodyPr/>
          <a:lstStyle/>
          <a:p>
            <a:r>
              <a:rPr lang="en-US" sz="4800" dirty="0">
                <a:latin typeface="Times New Roman" panose="02020603050405020304" pitchFamily="18" charset="0"/>
                <a:cs typeface="Times New Roman" panose="02020603050405020304" pitchFamily="18" charset="0"/>
              </a:rPr>
              <a:t>Bovine Spongiform Encephalopathy</a:t>
            </a:r>
          </a:p>
        </p:txBody>
      </p:sp>
      <p:sp>
        <p:nvSpPr>
          <p:cNvPr id="4" name="Subtitle 3">
            <a:extLst>
              <a:ext uri="{FF2B5EF4-FFF2-40B4-BE49-F238E27FC236}">
                <a16:creationId xmlns:a16="http://schemas.microsoft.com/office/drawing/2014/main" id="{03C0E02C-F7A1-FCC4-11A2-E245AD423ED8}"/>
              </a:ext>
            </a:extLst>
          </p:cNvPr>
          <p:cNvSpPr>
            <a:spLocks noGrp="1"/>
          </p:cNvSpPr>
          <p:nvPr>
            <p:ph type="subTitle" idx="1"/>
          </p:nvPr>
        </p:nvSpPr>
        <p:spPr/>
        <p:txBody>
          <a:bodyPr/>
          <a:lstStyle/>
          <a:p>
            <a:pPr algn="l"/>
            <a:r>
              <a:rPr lang="en-US" dirty="0"/>
              <a:t>Assist. Prof. Dr. Hussein Al </a:t>
            </a:r>
            <a:r>
              <a:rPr lang="en-US" dirty="0" err="1"/>
              <a:t>Naji</a:t>
            </a:r>
            <a:endParaRPr lang="en-US" dirty="0"/>
          </a:p>
        </p:txBody>
      </p:sp>
      <p:pic>
        <p:nvPicPr>
          <p:cNvPr id="17" name="Picture Placeholder 7" descr="Blue and black butterfly perching on a plant&#10;">
            <a:extLst>
              <a:ext uri="{FF2B5EF4-FFF2-40B4-BE49-F238E27FC236}">
                <a16:creationId xmlns:a16="http://schemas.microsoft.com/office/drawing/2014/main" id="{5C3A1B84-CB5B-DC98-7DA5-8FAF1E7A1BC4}"/>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3038" b="3038"/>
          <a:stretch/>
        </p:blipFill>
        <p:spPr>
          <a:prstGeom prst="rect">
            <a:avLst/>
          </a:prstGeom>
          <a:noFill/>
        </p:spPr>
      </p:pic>
    </p:spTree>
    <p:extLst>
      <p:ext uri="{BB962C8B-B14F-4D97-AF65-F5344CB8AC3E}">
        <p14:creationId xmlns:p14="http://schemas.microsoft.com/office/powerpoint/2010/main" val="299190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Patterned coral against blue&#10;">
            <a:extLst>
              <a:ext uri="{FF2B5EF4-FFF2-40B4-BE49-F238E27FC236}">
                <a16:creationId xmlns:a16="http://schemas.microsoft.com/office/drawing/2014/main" id="{A59349F3-8651-2ED7-8A24-59C80D38B81F}"/>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68" b="68"/>
          <a:stretch/>
        </p:blipFill>
        <p:spPr>
          <a:xfrm>
            <a:off x="0" y="4003040"/>
            <a:ext cx="12192000" cy="2854960"/>
          </a:xfrm>
        </p:spPr>
      </p:pic>
      <p:sp>
        <p:nvSpPr>
          <p:cNvPr id="97" name="Footer Placeholder 96">
            <a:extLst>
              <a:ext uri="{FF2B5EF4-FFF2-40B4-BE49-F238E27FC236}">
                <a16:creationId xmlns:a16="http://schemas.microsoft.com/office/drawing/2014/main" id="{5AA35293-E532-7787-3B18-316A3DFA34A7}"/>
              </a:ext>
            </a:extLst>
          </p:cNvPr>
          <p:cNvSpPr>
            <a:spLocks noGrp="1"/>
          </p:cNvSpPr>
          <p:nvPr>
            <p:ph type="ftr" sz="quarter" idx="12"/>
          </p:nvPr>
        </p:nvSpPr>
        <p:spPr/>
        <p:txBody>
          <a:bodyPr/>
          <a:lstStyle/>
          <a:p>
            <a:r>
              <a:rPr lang="en-US" dirty="0"/>
              <a:t>course title</a:t>
            </a:r>
          </a:p>
        </p:txBody>
      </p:sp>
      <p:sp>
        <p:nvSpPr>
          <p:cNvPr id="98" name="Slide Number Placeholder 97">
            <a:extLst>
              <a:ext uri="{FF2B5EF4-FFF2-40B4-BE49-F238E27FC236}">
                <a16:creationId xmlns:a16="http://schemas.microsoft.com/office/drawing/2014/main" id="{820AC3B6-8BC3-CF8D-1BA9-D7F24C3721E9}"/>
              </a:ext>
            </a:extLst>
          </p:cNvPr>
          <p:cNvSpPr>
            <a:spLocks noGrp="1"/>
          </p:cNvSpPr>
          <p:nvPr>
            <p:ph type="sldNum" sz="quarter" idx="13"/>
          </p:nvPr>
        </p:nvSpPr>
        <p:spPr/>
        <p:txBody>
          <a:bodyPr/>
          <a:lstStyle/>
          <a:p>
            <a:r>
              <a:rPr lang="en-US" dirty="0"/>
              <a:t>0</a:t>
            </a:r>
            <a:fld id="{8058A7CE-F400-7B46-9E16-10D36E8C32FD}" type="slidenum">
              <a:rPr lang="en-US" smtClean="0"/>
              <a:pPr/>
              <a:t>10</a:t>
            </a:fld>
            <a:endParaRPr lang="en-US" dirty="0"/>
          </a:p>
        </p:txBody>
      </p:sp>
      <p:sp>
        <p:nvSpPr>
          <p:cNvPr id="23" name="TextBox 22">
            <a:extLst>
              <a:ext uri="{FF2B5EF4-FFF2-40B4-BE49-F238E27FC236}">
                <a16:creationId xmlns:a16="http://schemas.microsoft.com/office/drawing/2014/main" id="{CEFF957C-38EA-F0E6-2028-E0E45D3E20BF}"/>
              </a:ext>
            </a:extLst>
          </p:cNvPr>
          <p:cNvSpPr txBox="1"/>
          <p:nvPr/>
        </p:nvSpPr>
        <p:spPr>
          <a:xfrm>
            <a:off x="264160" y="406738"/>
            <a:ext cx="11643360" cy="3211457"/>
          </a:xfrm>
          <a:prstGeom prst="rect">
            <a:avLst/>
          </a:prstGeom>
          <a:noFill/>
        </p:spPr>
        <p:txBody>
          <a:bodyPr wrap="square">
            <a:spAutoFit/>
          </a:bodyPr>
          <a:lstStyle/>
          <a:p>
            <a:pPr algn="just">
              <a:lnSpc>
                <a:spcPct val="150000"/>
              </a:lnSpc>
            </a:pPr>
            <a:br>
              <a:rPr lang="en-US" b="1" i="0" dirty="0">
                <a:solidFill>
                  <a:srgbClr val="FFFFFF"/>
                </a:solidFill>
                <a:effectLst/>
                <a:latin typeface="Open Sans" panose="020B0606030504020204" pitchFamily="34" charset="0"/>
              </a:rPr>
            </a:br>
            <a:r>
              <a:rPr lang="en-US" sz="2400" b="1" i="0" dirty="0">
                <a:solidFill>
                  <a:srgbClr val="FFFFFF"/>
                </a:solidFill>
                <a:effectLst/>
                <a:latin typeface="Times New Roman" panose="02020603050405020304" pitchFamily="18" charset="0"/>
                <a:cs typeface="Times New Roman" panose="02020603050405020304" pitchFamily="18" charset="0"/>
              </a:rPr>
              <a:t>Treatment and Control of Bovine Spongiform Encephalopathy</a:t>
            </a:r>
          </a:p>
          <a:p>
            <a:pPr algn="just">
              <a:lnSpc>
                <a:spcPct val="150000"/>
              </a:lnSpc>
            </a:pPr>
            <a:endParaRPr lang="en-US" sz="2400" b="1" i="0" dirty="0">
              <a:solidFill>
                <a:srgbClr val="FFFFFF"/>
              </a:solidFill>
              <a:effectLst/>
              <a:latin typeface="Times New Roman" panose="02020603050405020304" pitchFamily="18" charset="0"/>
              <a:cs typeface="Times New Roman" panose="02020603050405020304" pitchFamily="18" charset="0"/>
            </a:endParaRPr>
          </a:p>
          <a:p>
            <a:pPr algn="just">
              <a:lnSpc>
                <a:spcPct val="150000"/>
              </a:lnSpc>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No effective treatment or vaccines are available</a:t>
            </a:r>
          </a:p>
          <a:p>
            <a:pPr algn="just">
              <a:lnSpc>
                <a:spcPct val="150000"/>
              </a:lnSpc>
              <a:buFont typeface="Arial" panose="020B0604020202020204" pitchFamily="34" charset="0"/>
              <a:buChar char="•"/>
            </a:pPr>
            <a:r>
              <a:rPr lang="en-US" sz="2400" b="0" i="0" dirty="0">
                <a:solidFill>
                  <a:schemeClr val="bg1"/>
                </a:solidFill>
                <a:effectLst/>
                <a:latin typeface="Times New Roman" panose="02020603050405020304" pitchFamily="18" charset="0"/>
                <a:cs typeface="Times New Roman" panose="02020603050405020304" pitchFamily="18" charset="0"/>
              </a:rPr>
              <a:t>Control measures: banning of meat and bone meal in cattle feeds, active and passive surveillance, and culling sick animals</a:t>
            </a:r>
          </a:p>
        </p:txBody>
      </p:sp>
    </p:spTree>
    <p:extLst>
      <p:ext uri="{BB962C8B-B14F-4D97-AF65-F5344CB8AC3E}">
        <p14:creationId xmlns:p14="http://schemas.microsoft.com/office/powerpoint/2010/main" val="9676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7C00E-4148-C57A-A22F-69773F3FF0D0}"/>
              </a:ext>
            </a:extLst>
          </p:cNvPr>
          <p:cNvSpPr>
            <a:spLocks noGrp="1"/>
          </p:cNvSpPr>
          <p:nvPr>
            <p:ph type="body" idx="1"/>
          </p:nvPr>
        </p:nvSpPr>
        <p:spPr>
          <a:xfrm>
            <a:off x="140643" y="312058"/>
            <a:ext cx="7087616" cy="458724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Bovine spongiform encephalopathy (BSE) is a progressive, fatal, infectious neurologic disease of cattle that resembles scrapie of sheep and goats. It was first diagnosed in the UK in 1986. Approximately 200,000 cases of BSE have been diagnosed in cattle, almost all of which were in the UK. In 1992, at the peak of the UK outbreak, 37,280 cases were reported in a single year.</a:t>
            </a:r>
          </a:p>
        </p:txBody>
      </p:sp>
      <p:pic>
        <p:nvPicPr>
          <p:cNvPr id="5" name="Picture Placeholder 4" descr="Close-up of peacock feathers">
            <a:extLst>
              <a:ext uri="{FF2B5EF4-FFF2-40B4-BE49-F238E27FC236}">
                <a16:creationId xmlns:a16="http://schemas.microsoft.com/office/drawing/2014/main" id="{9D23B1F9-0E7C-5982-B795-2E41A6B39ECD}"/>
              </a:ext>
            </a:extLst>
          </p:cNvPr>
          <p:cNvPicPr>
            <a:picLocks noGrp="1" noChangeAspect="1"/>
          </p:cNvPicPr>
          <p:nvPr>
            <p:ph type="pic" sz="quarter" idx="10"/>
          </p:nvPr>
        </p:nvPicPr>
        <p:blipFill rotWithShape="1">
          <a:blip r:embed="rId2"/>
          <a:srcRect l="18353" r="18353"/>
          <a:stretch/>
        </p:blipFill>
        <p:spPr>
          <a:xfrm>
            <a:off x="7508240" y="0"/>
            <a:ext cx="4683760" cy="6858000"/>
          </a:xfrm>
        </p:spPr>
      </p:pic>
      <p:sp>
        <p:nvSpPr>
          <p:cNvPr id="6" name="Slide Number Placeholder 5">
            <a:extLst>
              <a:ext uri="{FF2B5EF4-FFF2-40B4-BE49-F238E27FC236}">
                <a16:creationId xmlns:a16="http://schemas.microsoft.com/office/drawing/2014/main" id="{39B1AF8C-E5B0-295D-88A6-261C60AE8FC3}"/>
              </a:ext>
            </a:extLst>
          </p:cNvPr>
          <p:cNvSpPr>
            <a:spLocks noGrp="1"/>
          </p:cNvSpPr>
          <p:nvPr>
            <p:ph type="sldNum" sz="quarter" idx="12"/>
          </p:nvPr>
        </p:nvSpPr>
        <p:spPr/>
        <p:txBody>
          <a:bodyPr/>
          <a:lstStyle/>
          <a:p>
            <a:r>
              <a:rPr lang="en-US" dirty="0"/>
              <a:t>0</a:t>
            </a:r>
            <a:fld id="{8058A7CE-F400-7B46-9E16-10D36E8C32FD}" type="slidenum">
              <a:rPr lang="en-US" smtClean="0"/>
              <a:pPr/>
              <a:t>2</a:t>
            </a:fld>
            <a:endParaRPr lang="en-US" dirty="0"/>
          </a:p>
        </p:txBody>
      </p:sp>
    </p:spTree>
    <p:extLst>
      <p:ext uri="{BB962C8B-B14F-4D97-AF65-F5344CB8AC3E}">
        <p14:creationId xmlns:p14="http://schemas.microsoft.com/office/powerpoint/2010/main" val="390552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Placeholder 94" descr="Line of sheep walking on a grassy field">
            <a:extLst>
              <a:ext uri="{FF2B5EF4-FFF2-40B4-BE49-F238E27FC236}">
                <a16:creationId xmlns:a16="http://schemas.microsoft.com/office/drawing/2014/main" id="{3DC62460-0BE1-663E-6EC7-5D32CCFAA104}"/>
              </a:ext>
            </a:extLst>
          </p:cNvPr>
          <p:cNvPicPr>
            <a:picLocks noGrp="1" noChangeAspect="1"/>
          </p:cNvPicPr>
          <p:nvPr>
            <p:ph type="pic" sz="quarter" idx="12"/>
          </p:nvPr>
        </p:nvPicPr>
        <p:blipFill rotWithShape="1">
          <a:blip r:embed="rId2" cstate="screen">
            <a:extLst>
              <a:ext uri="{BEBA8EAE-BF5A-486C-A8C5-ECC9F3942E4B}">
                <a14:imgProps xmlns:a14="http://schemas.microsoft.com/office/drawing/2010/main">
                  <a14:imgLayer r:embed="rId3">
                    <a14:imgEffect>
                      <a14:colorTemperature colorTemp="7010"/>
                    </a14:imgEffect>
                    <a14:imgEffect>
                      <a14:saturation sat="139000"/>
                    </a14:imgEffect>
                    <a14:imgEffect>
                      <a14:brightnessContrast bright="-17000" contrast="2000"/>
                    </a14:imgEffect>
                  </a14:imgLayer>
                </a14:imgProps>
              </a:ext>
              <a:ext uri="{28A0092B-C50C-407E-A947-70E740481C1C}">
                <a14:useLocalDpi xmlns:a14="http://schemas.microsoft.com/office/drawing/2010/main"/>
              </a:ext>
            </a:extLst>
          </a:blip>
          <a:srcRect l="2" r="2"/>
          <a:stretch/>
        </p:blipFill>
        <p:spPr>
          <a:xfrm flipH="1">
            <a:off x="0" y="-50800"/>
            <a:ext cx="12192000" cy="2156750"/>
          </a:xfrm>
        </p:spPr>
      </p:pic>
      <p:sp>
        <p:nvSpPr>
          <p:cNvPr id="40" name="Title 39">
            <a:extLst>
              <a:ext uri="{FF2B5EF4-FFF2-40B4-BE49-F238E27FC236}">
                <a16:creationId xmlns:a16="http://schemas.microsoft.com/office/drawing/2014/main" id="{D2FC237F-CDB1-8E36-1186-413A45FC4972}"/>
              </a:ext>
            </a:extLst>
          </p:cNvPr>
          <p:cNvSpPr>
            <a:spLocks noGrp="1"/>
          </p:cNvSpPr>
          <p:nvPr>
            <p:ph type="title"/>
          </p:nvPr>
        </p:nvSpPr>
        <p:spPr>
          <a:xfrm>
            <a:off x="339344" y="409448"/>
            <a:ext cx="3267456" cy="973328"/>
          </a:xfrm>
        </p:spPr>
        <p:txBody>
          <a:bodyPr/>
          <a:lstStyle/>
          <a:p>
            <a:pPr algn="l"/>
            <a:br>
              <a:rPr lang="en-US" b="1" i="0" dirty="0">
                <a:solidFill>
                  <a:srgbClr val="FFFFFF"/>
                </a:solidFill>
                <a:effectLst/>
                <a:latin typeface="Open Sans" panose="020B0606030504020204" pitchFamily="34" charset="0"/>
              </a:rPr>
            </a:br>
            <a:r>
              <a:rPr lang="en-US" b="1" i="0" dirty="0">
                <a:solidFill>
                  <a:srgbClr val="7030A0"/>
                </a:solidFill>
                <a:effectLst/>
                <a:latin typeface="Times New Roman" panose="02020603050405020304" pitchFamily="18" charset="0"/>
                <a:cs typeface="Times New Roman" panose="02020603050405020304" pitchFamily="18" charset="0"/>
              </a:rPr>
              <a:t>Etiology</a:t>
            </a:r>
            <a:r>
              <a:rPr lang="en-US" b="1" i="0" dirty="0">
                <a:solidFill>
                  <a:srgbClr val="FFFFFF"/>
                </a:solidFill>
                <a:effectLst/>
                <a:latin typeface="Open Sans" panose="020B0606030504020204" pitchFamily="34" charset="0"/>
              </a:rPr>
              <a:t> </a:t>
            </a:r>
            <a:endParaRPr lang="en-US" dirty="0"/>
          </a:p>
        </p:txBody>
      </p:sp>
      <p:sp>
        <p:nvSpPr>
          <p:cNvPr id="110" name="TextBox 109">
            <a:extLst>
              <a:ext uri="{FF2B5EF4-FFF2-40B4-BE49-F238E27FC236}">
                <a16:creationId xmlns:a16="http://schemas.microsoft.com/office/drawing/2014/main" id="{A6F1976C-6259-9A1F-0E53-AA002D51FBA8}"/>
              </a:ext>
            </a:extLst>
          </p:cNvPr>
          <p:cNvSpPr txBox="1"/>
          <p:nvPr/>
        </p:nvSpPr>
        <p:spPr>
          <a:xfrm>
            <a:off x="132080" y="2250500"/>
            <a:ext cx="11795760" cy="3903954"/>
          </a:xfrm>
          <a:prstGeom prst="rect">
            <a:avLst/>
          </a:prstGeom>
          <a:noFill/>
        </p:spPr>
        <p:txBody>
          <a:bodyPr wrap="square">
            <a:spAutoFit/>
          </a:bodyPr>
          <a:lstStyle/>
          <a:p>
            <a:pPr algn="just">
              <a:lnSpc>
                <a:spcPct val="150000"/>
              </a:lnSpc>
            </a:pPr>
            <a:r>
              <a:rPr lang="en-US" sz="2400" dirty="0">
                <a:solidFill>
                  <a:schemeClr val="bg1"/>
                </a:solidFill>
                <a:latin typeface="Times New Roman" panose="02020603050405020304" pitchFamily="18" charset="0"/>
                <a:cs typeface="Times New Roman" panose="02020603050405020304" pitchFamily="18" charset="0"/>
              </a:rPr>
              <a:t>To date, the most widely accepted hypothesis is that a proteinaceous infectious particle (prion) causes the disease. </a:t>
            </a:r>
            <a:r>
              <a:rPr lang="en-US" sz="2400" i="1" dirty="0">
                <a:solidFill>
                  <a:schemeClr val="bg1"/>
                </a:solidFill>
                <a:latin typeface="Times New Roman" panose="02020603050405020304" pitchFamily="18" charset="0"/>
                <a:cs typeface="Times New Roman" panose="02020603050405020304" pitchFamily="18" charset="0"/>
              </a:rPr>
              <a:t>Prions</a:t>
            </a:r>
            <a:r>
              <a:rPr lang="en-US" sz="2400" dirty="0">
                <a:solidFill>
                  <a:schemeClr val="bg1"/>
                </a:solidFill>
                <a:latin typeface="Times New Roman" panose="02020603050405020304" pitchFamily="18" charset="0"/>
                <a:cs typeface="Times New Roman" panose="02020603050405020304" pitchFamily="18" charset="0"/>
              </a:rPr>
              <a:t> are misfolded conformational isoforms of host-encoded proteins that induce protein misfolding, protein aggregation, and disease upon transmission to other organisms. This hypothesis is supported by the agent’s apparent resistance to heat, freezing, ultraviolet light, and chemical disinfectant procedures effective against bacteria and viruses. In addition, the inoculation of purified prions in animals is able to transmit the disease, confirming that the agent is only a protein.</a:t>
            </a:r>
          </a:p>
        </p:txBody>
      </p:sp>
    </p:spTree>
    <p:extLst>
      <p:ext uri="{BB962C8B-B14F-4D97-AF65-F5344CB8AC3E}">
        <p14:creationId xmlns:p14="http://schemas.microsoft.com/office/powerpoint/2010/main" val="128043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Front view of a bull">
            <a:extLst>
              <a:ext uri="{FF2B5EF4-FFF2-40B4-BE49-F238E27FC236}">
                <a16:creationId xmlns:a16="http://schemas.microsoft.com/office/drawing/2014/main" id="{989F25BE-2982-5954-29A9-EF7C99CE3CC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6" b="6"/>
          <a:stretch/>
        </p:blipFill>
        <p:spPr>
          <a:xfrm flipH="1">
            <a:off x="6634480" y="0"/>
            <a:ext cx="5557520" cy="6858000"/>
          </a:xfrm>
          <a:prstGeom prst="rect">
            <a:avLst/>
          </a:prstGeom>
        </p:spPr>
      </p:pic>
      <p:sp>
        <p:nvSpPr>
          <p:cNvPr id="12" name="TextBox 11">
            <a:extLst>
              <a:ext uri="{FF2B5EF4-FFF2-40B4-BE49-F238E27FC236}">
                <a16:creationId xmlns:a16="http://schemas.microsoft.com/office/drawing/2014/main" id="{A9BF5729-17C2-738E-2714-A4BA1E324DC4}"/>
              </a:ext>
            </a:extLst>
          </p:cNvPr>
          <p:cNvSpPr txBox="1"/>
          <p:nvPr/>
        </p:nvSpPr>
        <p:spPr>
          <a:xfrm>
            <a:off x="101600" y="263158"/>
            <a:ext cx="6532880" cy="5011949"/>
          </a:xfrm>
          <a:prstGeom prst="rect">
            <a:avLst/>
          </a:prstGeom>
          <a:noFill/>
        </p:spPr>
        <p:txBody>
          <a:bodyPr wrap="square">
            <a:spAutoFit/>
          </a:bodyPr>
          <a:lstStyle/>
          <a:p>
            <a:pPr algn="just">
              <a:lnSpc>
                <a:spcPct val="150000"/>
              </a:lnSpc>
            </a:pPr>
            <a:r>
              <a:rPr lang="en-US" sz="2400" i="1" dirty="0">
                <a:solidFill>
                  <a:schemeClr val="bg1"/>
                </a:solidFill>
                <a:latin typeface="Times New Roman" panose="02020603050405020304" pitchFamily="18" charset="0"/>
                <a:cs typeface="Times New Roman" panose="02020603050405020304" pitchFamily="18" charset="0"/>
              </a:rPr>
              <a:t>Prions are also the cause of scrapie of sheep and goats; chronic wasting disease of deer; transmissible mink encephalopathy; and kuru, Creutzfeldt-Jakob disease, fatal familial insomnia, and similar disorders of humans. All of these conditions are also termed prion diseases</a:t>
            </a:r>
            <a:r>
              <a:rPr lang="en-US" sz="2400" dirty="0">
                <a:solidFill>
                  <a:schemeClr val="bg1"/>
                </a:solidFill>
                <a:latin typeface="Times New Roman" panose="02020603050405020304" pitchFamily="18" charset="0"/>
                <a:cs typeface="Times New Roman" panose="02020603050405020304" pitchFamily="18" charset="0"/>
              </a:rPr>
              <a:t>, and the related protein is the prion protein </a:t>
            </a:r>
            <a:r>
              <a:rPr lang="en-US" sz="2400" dirty="0" err="1">
                <a:solidFill>
                  <a:schemeClr val="bg1"/>
                </a:solidFill>
                <a:latin typeface="Times New Roman" panose="02020603050405020304" pitchFamily="18" charset="0"/>
                <a:cs typeface="Times New Roman" panose="02020603050405020304" pitchFamily="18" charset="0"/>
              </a:rPr>
              <a:t>PrPSc</a:t>
            </a:r>
            <a:r>
              <a:rPr lang="en-US" sz="2400" dirty="0">
                <a:solidFill>
                  <a:schemeClr val="bg1"/>
                </a:solidFill>
                <a:latin typeface="Times New Roman" panose="02020603050405020304" pitchFamily="18" charset="0"/>
                <a:cs typeface="Times New Roman" panose="02020603050405020304" pitchFamily="18" charset="0"/>
              </a:rPr>
              <a:t> (in which Sc stands for "scrapie ", the first described prion disease).</a:t>
            </a:r>
          </a:p>
        </p:txBody>
      </p:sp>
    </p:spTree>
    <p:extLst>
      <p:ext uri="{BB962C8B-B14F-4D97-AF65-F5344CB8AC3E}">
        <p14:creationId xmlns:p14="http://schemas.microsoft.com/office/powerpoint/2010/main" val="384144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lose-up of green leaf with dewdrops all over&#10;">
            <a:extLst>
              <a:ext uri="{FF2B5EF4-FFF2-40B4-BE49-F238E27FC236}">
                <a16:creationId xmlns:a16="http://schemas.microsoft.com/office/drawing/2014/main" id="{568165E1-339D-11F5-3CA4-F29470C8059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137" b="137"/>
          <a:stretch/>
        </p:blipFill>
        <p:spPr>
          <a:xfrm>
            <a:off x="-30480" y="0"/>
            <a:ext cx="5232400" cy="6858000"/>
          </a:xfrm>
        </p:spPr>
      </p:pic>
      <p:sp>
        <p:nvSpPr>
          <p:cNvPr id="6" name="Footer Placeholder 5">
            <a:extLst>
              <a:ext uri="{FF2B5EF4-FFF2-40B4-BE49-F238E27FC236}">
                <a16:creationId xmlns:a16="http://schemas.microsoft.com/office/drawing/2014/main" id="{07D0CE36-3DC4-794E-B7B1-6969DFD14B8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BAB17EE7-4CB2-C7C8-DD12-8C96F070F856}"/>
              </a:ext>
            </a:extLst>
          </p:cNvPr>
          <p:cNvSpPr>
            <a:spLocks noGrp="1"/>
          </p:cNvSpPr>
          <p:nvPr>
            <p:ph type="sldNum" sz="quarter" idx="12"/>
          </p:nvPr>
        </p:nvSpPr>
        <p:spPr/>
        <p:txBody>
          <a:bodyPr/>
          <a:lstStyle/>
          <a:p>
            <a:r>
              <a:rPr lang="en-US" dirty="0"/>
              <a:t>0</a:t>
            </a:r>
            <a:fld id="{8058A7CE-F400-7B46-9E16-10D36E8C32FD}" type="slidenum">
              <a:rPr lang="en-US" smtClean="0"/>
              <a:pPr/>
              <a:t>5</a:t>
            </a:fld>
            <a:endParaRPr lang="en-US" dirty="0"/>
          </a:p>
        </p:txBody>
      </p:sp>
      <p:sp>
        <p:nvSpPr>
          <p:cNvPr id="12" name="TextBox 11">
            <a:extLst>
              <a:ext uri="{FF2B5EF4-FFF2-40B4-BE49-F238E27FC236}">
                <a16:creationId xmlns:a16="http://schemas.microsoft.com/office/drawing/2014/main" id="{171F9E10-916F-6E6E-B4C7-808C8407010C}"/>
              </a:ext>
            </a:extLst>
          </p:cNvPr>
          <p:cNvSpPr txBox="1"/>
          <p:nvPr/>
        </p:nvSpPr>
        <p:spPr>
          <a:xfrm>
            <a:off x="5382260" y="0"/>
            <a:ext cx="6636004" cy="4457952"/>
          </a:xfrm>
          <a:prstGeom prst="rect">
            <a:avLst/>
          </a:prstGeom>
          <a:noFill/>
        </p:spPr>
        <p:txBody>
          <a:bodyPr wrap="square">
            <a:spAutoFit/>
          </a:bodyPr>
          <a:lstStyle/>
          <a:p>
            <a:pPr algn="just">
              <a:lnSpc>
                <a:spcPct val="150000"/>
              </a:lnSpc>
            </a:pPr>
            <a:r>
              <a:rPr lang="en-US" sz="2400" b="0" i="0" dirty="0">
                <a:solidFill>
                  <a:schemeClr val="bg1"/>
                </a:solidFill>
                <a:effectLst/>
                <a:latin typeface="Times New Roman" panose="02020603050405020304" pitchFamily="18" charset="0"/>
                <a:cs typeface="Times New Roman" panose="02020603050405020304" pitchFamily="18" charset="0"/>
              </a:rPr>
              <a:t>Two main presentation forms can be distinguished: </a:t>
            </a:r>
            <a:r>
              <a:rPr lang="en-US" sz="2400" i="1" dirty="0">
                <a:solidFill>
                  <a:schemeClr val="bg1"/>
                </a:solidFill>
                <a:latin typeface="Times New Roman" panose="02020603050405020304" pitchFamily="18" charset="0"/>
                <a:cs typeface="Times New Roman" panose="02020603050405020304" pitchFamily="18" charset="0"/>
              </a:rPr>
              <a:t>C</a:t>
            </a:r>
            <a:r>
              <a:rPr lang="en-US" sz="2400" b="0" i="1" dirty="0">
                <a:solidFill>
                  <a:schemeClr val="bg1"/>
                </a:solidFill>
                <a:effectLst/>
                <a:latin typeface="Times New Roman" panose="02020603050405020304" pitchFamily="18" charset="0"/>
                <a:cs typeface="Times New Roman" panose="02020603050405020304" pitchFamily="18" charset="0"/>
              </a:rPr>
              <a:t>lassical BSE</a:t>
            </a:r>
            <a:r>
              <a:rPr lang="en-US" sz="2400" b="0" i="0" dirty="0">
                <a:solidFill>
                  <a:schemeClr val="bg1"/>
                </a:solidFill>
                <a:effectLst/>
                <a:latin typeface="Times New Roman" panose="02020603050405020304" pitchFamily="18" charset="0"/>
                <a:cs typeface="Times New Roman" panose="02020603050405020304" pitchFamily="18" charset="0"/>
              </a:rPr>
              <a:t>, which appears in cattle after oral exposure to prions. </a:t>
            </a:r>
          </a:p>
          <a:p>
            <a:pPr algn="just">
              <a:lnSpc>
                <a:spcPct val="150000"/>
              </a:lnSpc>
            </a:pPr>
            <a:r>
              <a:rPr lang="en-US" sz="2400" i="1" dirty="0">
                <a:solidFill>
                  <a:schemeClr val="bg1"/>
                </a:solidFill>
                <a:latin typeface="Times New Roman" panose="02020603050405020304" pitchFamily="18" charset="0"/>
                <a:cs typeface="Times New Roman" panose="02020603050405020304" pitchFamily="18" charset="0"/>
              </a:rPr>
              <a:t>A</a:t>
            </a:r>
            <a:r>
              <a:rPr lang="en-US" sz="2400" b="0" i="1" dirty="0">
                <a:solidFill>
                  <a:schemeClr val="bg1"/>
                </a:solidFill>
                <a:effectLst/>
                <a:latin typeface="Times New Roman" panose="02020603050405020304" pitchFamily="18" charset="0"/>
                <a:cs typeface="Times New Roman" panose="02020603050405020304" pitchFamily="18" charset="0"/>
              </a:rPr>
              <a:t>typical BSE</a:t>
            </a:r>
            <a:r>
              <a:rPr lang="en-US" sz="2400" b="0" i="0" dirty="0">
                <a:solidFill>
                  <a:schemeClr val="bg1"/>
                </a:solidFill>
                <a:effectLst/>
                <a:latin typeface="Times New Roman" panose="02020603050405020304" pitchFamily="18" charset="0"/>
                <a:cs typeface="Times New Roman" panose="02020603050405020304" pitchFamily="18" charset="0"/>
              </a:rPr>
              <a:t>, which is believed to appear spontaneously in aged animals. .</a:t>
            </a:r>
          </a:p>
          <a:p>
            <a:pPr algn="just">
              <a:lnSpc>
                <a:spcPct val="150000"/>
              </a:lnSpc>
            </a:pPr>
            <a:r>
              <a:rPr lang="en-US" sz="2400" dirty="0">
                <a:solidFill>
                  <a:schemeClr val="bg1"/>
                </a:solidFill>
                <a:latin typeface="Times New Roman" panose="02020603050405020304" pitchFamily="18" charset="0"/>
                <a:cs typeface="Times New Roman" panose="02020603050405020304" pitchFamily="18" charset="0"/>
              </a:rPr>
              <a:t>Prions that cause classical and atypical BSE show differences in their biochemical characteristics, epidemiology, and neuropathologic lesions.</a:t>
            </a:r>
          </a:p>
        </p:txBody>
      </p:sp>
    </p:spTree>
    <p:extLst>
      <p:ext uri="{BB962C8B-B14F-4D97-AF65-F5344CB8AC3E}">
        <p14:creationId xmlns:p14="http://schemas.microsoft.com/office/powerpoint/2010/main" val="357460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7402483-544E-D49E-C9EB-3C02D3C1D49D}"/>
              </a:ext>
            </a:extLst>
          </p:cNvPr>
          <p:cNvPicPr>
            <a:picLocks noChangeAspect="1"/>
          </p:cNvPicPr>
          <p:nvPr/>
        </p:nvPicPr>
        <p:blipFill>
          <a:blip r:embed="rId2"/>
          <a:stretch>
            <a:fillRect/>
          </a:stretch>
        </p:blipFill>
        <p:spPr>
          <a:xfrm>
            <a:off x="0" y="-50800"/>
            <a:ext cx="12192000" cy="2001520"/>
          </a:xfrm>
          <a:prstGeom prst="rect">
            <a:avLst/>
          </a:prstGeom>
        </p:spPr>
      </p:pic>
      <p:sp>
        <p:nvSpPr>
          <p:cNvPr id="48" name="TextBox 47">
            <a:extLst>
              <a:ext uri="{FF2B5EF4-FFF2-40B4-BE49-F238E27FC236}">
                <a16:creationId xmlns:a16="http://schemas.microsoft.com/office/drawing/2014/main" id="{6F0FE8DB-7161-0DBD-2432-8BFECDA8FB9D}"/>
              </a:ext>
            </a:extLst>
          </p:cNvPr>
          <p:cNvSpPr txBox="1"/>
          <p:nvPr/>
        </p:nvSpPr>
        <p:spPr>
          <a:xfrm>
            <a:off x="233680" y="186174"/>
            <a:ext cx="882904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Transmission, Epidemiology, and Pathogenesis BSE </a:t>
            </a:r>
          </a:p>
        </p:txBody>
      </p:sp>
      <p:sp>
        <p:nvSpPr>
          <p:cNvPr id="50" name="TextBox 49">
            <a:extLst>
              <a:ext uri="{FF2B5EF4-FFF2-40B4-BE49-F238E27FC236}">
                <a16:creationId xmlns:a16="http://schemas.microsoft.com/office/drawing/2014/main" id="{7DEC7DE2-8603-2283-9617-9A1287382FF0}"/>
              </a:ext>
            </a:extLst>
          </p:cNvPr>
          <p:cNvSpPr txBox="1"/>
          <p:nvPr/>
        </p:nvSpPr>
        <p:spPr>
          <a:xfrm>
            <a:off x="132080" y="1846051"/>
            <a:ext cx="11968480" cy="5011949"/>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Classical BSE develops as a result of foodborne exposure to prions via contaminated animal-source proteins (meat and bone meal) in cattle rations. Calves born to infected cows are at greater risk of acquiring BSE than are calves born to noninfected cows. BSE is not transmitted horizontally by contact or aerosols. </a:t>
            </a:r>
          </a:p>
          <a:p>
            <a:pPr algn="just">
              <a:lnSpc>
                <a:spcPct val="150000"/>
              </a:lnSpc>
            </a:pPr>
            <a:r>
              <a:rPr lang="en-US" sz="2400" dirty="0">
                <a:latin typeface="Times New Roman" panose="02020603050405020304" pitchFamily="18" charset="0"/>
                <a:cs typeface="Times New Roman" panose="02020603050405020304" pitchFamily="18" charset="0"/>
              </a:rPr>
              <a:t>Most cases of classical BSE are diagnosed in cattle 3–6 years old. The incubation period after exposure is ~2–8 years.</a:t>
            </a:r>
          </a:p>
          <a:p>
            <a:pPr algn="just">
              <a:lnSpc>
                <a:spcPct val="150000"/>
              </a:lnSpc>
            </a:pPr>
            <a:r>
              <a:rPr lang="en-US" sz="2400" dirty="0">
                <a:latin typeface="Times New Roman" panose="02020603050405020304" pitchFamily="18" charset="0"/>
                <a:cs typeface="Times New Roman" panose="02020603050405020304" pitchFamily="18" charset="0"/>
              </a:rPr>
              <a:t>After oral exposure, the pathologic agent replicates in the Peyer's patches of the ileum and then migrates via peripheral nerves to the CNS, where it accumulates and disrupts normal neuronal function.</a:t>
            </a:r>
          </a:p>
        </p:txBody>
      </p:sp>
    </p:spTree>
    <p:extLst>
      <p:ext uri="{BB962C8B-B14F-4D97-AF65-F5344CB8AC3E}">
        <p14:creationId xmlns:p14="http://schemas.microsoft.com/office/powerpoint/2010/main" val="247706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descr="White rectangle on top of green leaves">
            <a:extLst>
              <a:ext uri="{FF2B5EF4-FFF2-40B4-BE49-F238E27FC236}">
                <a16:creationId xmlns:a16="http://schemas.microsoft.com/office/drawing/2014/main" id="{51578C4F-0D3F-820D-E214-BAEFAC66AC73}"/>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l="109" r="109"/>
          <a:stretch/>
        </p:blipFill>
        <p:spPr>
          <a:xfrm>
            <a:off x="0" y="4450080"/>
            <a:ext cx="12192000" cy="2407920"/>
          </a:xfrm>
        </p:spPr>
      </p:pic>
      <p:sp>
        <p:nvSpPr>
          <p:cNvPr id="2" name="Footer Placeholder 1">
            <a:extLst>
              <a:ext uri="{FF2B5EF4-FFF2-40B4-BE49-F238E27FC236}">
                <a16:creationId xmlns:a16="http://schemas.microsoft.com/office/drawing/2014/main" id="{E544AE9D-2779-30F8-B7C9-3902DEA019D2}"/>
              </a:ext>
            </a:extLst>
          </p:cNvPr>
          <p:cNvSpPr>
            <a:spLocks noGrp="1"/>
          </p:cNvSpPr>
          <p:nvPr>
            <p:ph type="ftr" sz="quarter" idx="13"/>
          </p:nvPr>
        </p:nvSpPr>
        <p:spPr/>
        <p:txBody>
          <a:bodyPr/>
          <a:lstStyle/>
          <a:p>
            <a:r>
              <a:rPr lang="en-US" dirty="0"/>
              <a:t>course title</a:t>
            </a:r>
          </a:p>
        </p:txBody>
      </p:sp>
      <p:sp>
        <p:nvSpPr>
          <p:cNvPr id="3" name="Slide Number Placeholder 2">
            <a:extLst>
              <a:ext uri="{FF2B5EF4-FFF2-40B4-BE49-F238E27FC236}">
                <a16:creationId xmlns:a16="http://schemas.microsoft.com/office/drawing/2014/main" id="{68D57EAF-15CD-D1EB-AEA7-A2A339FEA171}"/>
              </a:ext>
            </a:extLst>
          </p:cNvPr>
          <p:cNvSpPr>
            <a:spLocks noGrp="1"/>
          </p:cNvSpPr>
          <p:nvPr>
            <p:ph type="sldNum" sz="quarter" idx="14"/>
          </p:nvPr>
        </p:nvSpPr>
        <p:spPr/>
        <p:txBody>
          <a:bodyPr/>
          <a:lstStyle/>
          <a:p>
            <a:r>
              <a:rPr lang="en-US" dirty="0"/>
              <a:t>0</a:t>
            </a:r>
            <a:fld id="{8058A7CE-F400-7B46-9E16-10D36E8C32FD}" type="slidenum">
              <a:rPr lang="en-US" smtClean="0"/>
              <a:pPr/>
              <a:t>7</a:t>
            </a:fld>
            <a:endParaRPr lang="en-US" dirty="0"/>
          </a:p>
        </p:txBody>
      </p:sp>
      <p:sp>
        <p:nvSpPr>
          <p:cNvPr id="28" name="TextBox 27">
            <a:extLst>
              <a:ext uri="{FF2B5EF4-FFF2-40B4-BE49-F238E27FC236}">
                <a16:creationId xmlns:a16="http://schemas.microsoft.com/office/drawing/2014/main" id="{AC37274C-B756-45ED-C2A4-905FA1B552AE}"/>
              </a:ext>
            </a:extLst>
          </p:cNvPr>
          <p:cNvSpPr txBox="1"/>
          <p:nvPr/>
        </p:nvSpPr>
        <p:spPr>
          <a:xfrm>
            <a:off x="239268" y="1183964"/>
            <a:ext cx="11713464" cy="2241960"/>
          </a:xfrm>
          <a:prstGeom prst="rect">
            <a:avLst/>
          </a:prstGeom>
          <a:noFill/>
        </p:spPr>
        <p:txBody>
          <a:bodyPr wrap="square">
            <a:spAutoFit/>
          </a:bodyPr>
          <a:lstStyle/>
          <a:p>
            <a:pPr algn="just">
              <a:lnSpc>
                <a:spcPct val="150000"/>
              </a:lnSpc>
            </a:pPr>
            <a:r>
              <a:rPr lang="en-US" sz="2400" dirty="0">
                <a:solidFill>
                  <a:schemeClr val="bg1"/>
                </a:solidFill>
                <a:latin typeface="Times New Roman" panose="02020603050405020304" pitchFamily="18" charset="0"/>
                <a:cs typeface="Times New Roman" panose="02020603050405020304" pitchFamily="18" charset="0"/>
              </a:rPr>
              <a:t>Initial clinical signs of BSE are subtle and behavioral; signs progress over weeks to months to include hyperesthesia, nervousness, difficulty negotiating obstacles, reluctance to be milked, aggression toward either farm personnel or other animals, low head carriage, hypermetria, ataxia, and tremors. Weight loss and decreased milk production are common.</a:t>
            </a:r>
          </a:p>
        </p:txBody>
      </p:sp>
      <p:sp>
        <p:nvSpPr>
          <p:cNvPr id="30" name="TextBox 29">
            <a:extLst>
              <a:ext uri="{FF2B5EF4-FFF2-40B4-BE49-F238E27FC236}">
                <a16:creationId xmlns:a16="http://schemas.microsoft.com/office/drawing/2014/main" id="{51F740DD-8D65-1392-4B9A-2A8E878C2ADC}"/>
              </a:ext>
            </a:extLst>
          </p:cNvPr>
          <p:cNvSpPr txBox="1"/>
          <p:nvPr/>
        </p:nvSpPr>
        <p:spPr>
          <a:xfrm>
            <a:off x="163576" y="425453"/>
            <a:ext cx="6096000" cy="584775"/>
          </a:xfrm>
          <a:prstGeom prst="rect">
            <a:avLst/>
          </a:prstGeom>
          <a:noFill/>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Clinical Findings </a:t>
            </a:r>
          </a:p>
        </p:txBody>
      </p:sp>
    </p:spTree>
    <p:extLst>
      <p:ext uri="{BB962C8B-B14F-4D97-AF65-F5344CB8AC3E}">
        <p14:creationId xmlns:p14="http://schemas.microsoft.com/office/powerpoint/2010/main" val="3758443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2B6EF27-E1F3-0205-5888-432B042C3C52}"/>
              </a:ext>
            </a:extLst>
          </p:cNvPr>
          <p:cNvSpPr txBox="1"/>
          <p:nvPr/>
        </p:nvSpPr>
        <p:spPr>
          <a:xfrm>
            <a:off x="233680" y="336401"/>
            <a:ext cx="11887200" cy="5104282"/>
          </a:xfrm>
          <a:prstGeom prst="rect">
            <a:avLst/>
          </a:prstGeom>
          <a:noFill/>
        </p:spPr>
        <p:txBody>
          <a:bodyPr wrap="square">
            <a:spAutoFit/>
          </a:bodyPr>
          <a:lstStyle/>
          <a:p>
            <a:pPr algn="just">
              <a:lnSpc>
                <a:spcPct val="150000"/>
              </a:lnSpc>
            </a:pPr>
            <a:r>
              <a:rPr lang="en-US" sz="2800" b="1" dirty="0">
                <a:solidFill>
                  <a:schemeClr val="bg1"/>
                </a:solidFill>
                <a:latin typeface="Times New Roman" panose="02020603050405020304" pitchFamily="18" charset="0"/>
                <a:cs typeface="Times New Roman" panose="02020603050405020304" pitchFamily="18" charset="0"/>
              </a:rPr>
              <a:t>Public health risk</a:t>
            </a:r>
          </a:p>
          <a:p>
            <a:pPr algn="just">
              <a:lnSpc>
                <a:spcPct val="150000"/>
              </a:lnSpc>
            </a:pPr>
            <a:r>
              <a:rPr lang="en-US" sz="2400" dirty="0">
                <a:solidFill>
                  <a:schemeClr val="bg1"/>
                </a:solidFill>
                <a:latin typeface="Times New Roman" panose="02020603050405020304" pitchFamily="18" charset="0"/>
                <a:cs typeface="Times New Roman" panose="02020603050405020304" pitchFamily="18" charset="0"/>
              </a:rPr>
              <a:t>The likely transmission of classical BSE to humans, assumed to cause  variant Creutzfeldt-Jakob disease </a:t>
            </a:r>
            <a:r>
              <a:rPr lang="en-US" sz="2400" dirty="0" err="1">
                <a:solidFill>
                  <a:schemeClr val="bg1"/>
                </a:solidFill>
                <a:latin typeface="Times New Roman" panose="02020603050405020304" pitchFamily="18" charset="0"/>
                <a:cs typeface="Times New Roman" panose="02020603050405020304" pitchFamily="18" charset="0"/>
              </a:rPr>
              <a:t>vCJD</a:t>
            </a:r>
            <a:r>
              <a:rPr lang="en-US" sz="2400" dirty="0">
                <a:solidFill>
                  <a:schemeClr val="bg1"/>
                </a:solidFill>
                <a:latin typeface="Times New Roman" panose="02020603050405020304" pitchFamily="18" charset="0"/>
                <a:cs typeface="Times New Roman" panose="02020603050405020304" pitchFamily="18" charset="0"/>
              </a:rPr>
              <a:t>, along with the incapability to predict the size of the </a:t>
            </a:r>
            <a:r>
              <a:rPr lang="en-US" sz="2400" dirty="0" err="1">
                <a:solidFill>
                  <a:schemeClr val="bg1"/>
                </a:solidFill>
                <a:latin typeface="Times New Roman" panose="02020603050405020304" pitchFamily="18" charset="0"/>
                <a:cs typeface="Times New Roman" panose="02020603050405020304" pitchFamily="18" charset="0"/>
              </a:rPr>
              <a:t>vCJD</a:t>
            </a:r>
            <a:r>
              <a:rPr lang="en-US" sz="2400" dirty="0">
                <a:solidFill>
                  <a:schemeClr val="bg1"/>
                </a:solidFill>
                <a:latin typeface="Times New Roman" panose="02020603050405020304" pitchFamily="18" charset="0"/>
                <a:cs typeface="Times New Roman" panose="02020603050405020304" pitchFamily="18" charset="0"/>
              </a:rPr>
              <a:t> epidemic triggered a public health crisis during the 90s. To date, the number of </a:t>
            </a:r>
            <a:r>
              <a:rPr lang="en-US" sz="2400" dirty="0" err="1">
                <a:solidFill>
                  <a:schemeClr val="bg1"/>
                </a:solidFill>
                <a:latin typeface="Times New Roman" panose="02020603050405020304" pitchFamily="18" charset="0"/>
                <a:cs typeface="Times New Roman" panose="02020603050405020304" pitchFamily="18" charset="0"/>
              </a:rPr>
              <a:t>vCJD</a:t>
            </a:r>
            <a:r>
              <a:rPr lang="en-US" sz="2400" dirty="0">
                <a:solidFill>
                  <a:schemeClr val="bg1"/>
                </a:solidFill>
                <a:latin typeface="Times New Roman" panose="02020603050405020304" pitchFamily="18" charset="0"/>
                <a:cs typeface="Times New Roman" panose="02020603050405020304" pitchFamily="18" charset="0"/>
              </a:rPr>
              <a:t> clinical cases identified is extremely low.</a:t>
            </a:r>
          </a:p>
          <a:p>
            <a:pPr algn="just">
              <a:lnSpc>
                <a:spcPct val="150000"/>
              </a:lnSpc>
            </a:pPr>
            <a:r>
              <a:rPr lang="en-US" sz="2400" dirty="0">
                <a:solidFill>
                  <a:schemeClr val="bg1"/>
                </a:solidFill>
                <a:latin typeface="Times New Roman" panose="02020603050405020304" pitchFamily="18" charset="0"/>
                <a:cs typeface="Times New Roman" panose="02020603050405020304" pitchFamily="18" charset="0"/>
              </a:rPr>
              <a:t>There are compelling indications that </a:t>
            </a:r>
            <a:r>
              <a:rPr lang="en-US" sz="2400" dirty="0" err="1">
                <a:solidFill>
                  <a:schemeClr val="bg1"/>
                </a:solidFill>
                <a:latin typeface="Times New Roman" panose="02020603050405020304" pitchFamily="18" charset="0"/>
                <a:cs typeface="Times New Roman" panose="02020603050405020304" pitchFamily="18" charset="0"/>
              </a:rPr>
              <a:t>vCJD</a:t>
            </a:r>
            <a:r>
              <a:rPr lang="en-US" sz="2400" dirty="0">
                <a:solidFill>
                  <a:schemeClr val="bg1"/>
                </a:solidFill>
                <a:latin typeface="Times New Roman" panose="02020603050405020304" pitchFamily="18" charset="0"/>
                <a:cs typeface="Times New Roman" panose="02020603050405020304" pitchFamily="18" charset="0"/>
              </a:rPr>
              <a:t> could be acquired through the consumption of contaminated beef products (as defined below), or contact with medical devices contaminated with classical BSE agents. It is to be noted that dietary exposure to red meat (i.e., deboned skeletal muscle) and milk and milk products is considered safe</a:t>
            </a:r>
          </a:p>
        </p:txBody>
      </p:sp>
    </p:spTree>
    <p:extLst>
      <p:ext uri="{BB962C8B-B14F-4D97-AF65-F5344CB8AC3E}">
        <p14:creationId xmlns:p14="http://schemas.microsoft.com/office/powerpoint/2010/main" val="1479484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A6184FC-3311-25E7-CFB7-FFF61A8B0BF4}"/>
              </a:ext>
            </a:extLst>
          </p:cNvPr>
          <p:cNvPicPr>
            <a:picLocks noChangeAspect="1"/>
          </p:cNvPicPr>
          <p:nvPr/>
        </p:nvPicPr>
        <p:blipFill>
          <a:blip r:embed="rId2"/>
          <a:stretch>
            <a:fillRect/>
          </a:stretch>
        </p:blipFill>
        <p:spPr>
          <a:xfrm>
            <a:off x="6467360" y="0"/>
            <a:ext cx="5724640" cy="4224894"/>
          </a:xfrm>
          <a:prstGeom prst="rect">
            <a:avLst/>
          </a:prstGeom>
        </p:spPr>
      </p:pic>
      <p:sp>
        <p:nvSpPr>
          <p:cNvPr id="35" name="TextBox 34">
            <a:extLst>
              <a:ext uri="{FF2B5EF4-FFF2-40B4-BE49-F238E27FC236}">
                <a16:creationId xmlns:a16="http://schemas.microsoft.com/office/drawing/2014/main" id="{5C9DC4A3-DBD9-E0FC-F139-6D800847B99D}"/>
              </a:ext>
            </a:extLst>
          </p:cNvPr>
          <p:cNvSpPr txBox="1"/>
          <p:nvPr/>
        </p:nvSpPr>
        <p:spPr>
          <a:xfrm>
            <a:off x="335280" y="339080"/>
            <a:ext cx="11724640" cy="5011949"/>
          </a:xfrm>
          <a:prstGeom prst="rect">
            <a:avLst/>
          </a:prstGeom>
          <a:noFill/>
        </p:spPr>
        <p:txBody>
          <a:bodyPr wrap="square">
            <a:spAutoFit/>
          </a:bodyPr>
          <a:lstStyle/>
          <a:p>
            <a:pPr algn="l">
              <a:lnSpc>
                <a:spcPct val="150000"/>
              </a:lnSpc>
            </a:pPr>
            <a:r>
              <a:rPr lang="en-US" sz="2400" b="1" i="0" dirty="0" err="1">
                <a:solidFill>
                  <a:srgbClr val="FFFFFF"/>
                </a:solidFill>
                <a:effectLst/>
                <a:latin typeface="Times New Roman" panose="02020603050405020304" pitchFamily="18" charset="0"/>
                <a:cs typeface="Times New Roman" panose="02020603050405020304" pitchFamily="18" charset="0"/>
              </a:rPr>
              <a:t>agnosis</a:t>
            </a:r>
            <a:r>
              <a:rPr lang="en-US" sz="2400" b="1" i="0" dirty="0">
                <a:solidFill>
                  <a:srgbClr val="FFFFFF"/>
                </a:solidFill>
                <a:effectLst/>
                <a:latin typeface="Times New Roman" panose="02020603050405020304" pitchFamily="18" charset="0"/>
                <a:cs typeface="Times New Roman" panose="02020603050405020304" pitchFamily="18" charset="0"/>
              </a:rPr>
              <a:t> of Bovine Spongiform Encephalopathy</a:t>
            </a:r>
          </a:p>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Detection of the causative agent (</a:t>
            </a:r>
            <a:r>
              <a:rPr lang="en-US" sz="2400" b="0" i="0" dirty="0" err="1">
                <a:solidFill>
                  <a:srgbClr val="000000"/>
                </a:solidFill>
                <a:effectLst/>
                <a:latin typeface="Times New Roman" panose="02020603050405020304" pitchFamily="18" charset="0"/>
                <a:cs typeface="Times New Roman" panose="02020603050405020304" pitchFamily="18" charset="0"/>
              </a:rPr>
              <a:t>PrP</a:t>
            </a:r>
            <a:r>
              <a:rPr lang="en-US" sz="2400" b="0" i="0" baseline="30000" dirty="0" err="1">
                <a:solidFill>
                  <a:srgbClr val="000000"/>
                </a:solidFill>
                <a:effectLst/>
                <a:latin typeface="Times New Roman" panose="02020603050405020304" pitchFamily="18" charset="0"/>
                <a:cs typeface="Times New Roman" panose="02020603050405020304" pitchFamily="18" charset="0"/>
              </a:rPr>
              <a:t>Sc</a:t>
            </a:r>
            <a:r>
              <a:rPr lang="en-US" sz="2400" b="0" i="0" dirty="0">
                <a:solidFill>
                  <a:srgbClr val="000000"/>
                </a:solidFill>
                <a:effectLst/>
                <a:latin typeface="Times New Roman" panose="02020603050405020304" pitchFamily="18" charset="0"/>
                <a:cs typeface="Times New Roman" panose="02020603050405020304" pitchFamily="18" charset="0"/>
              </a:rPr>
              <a:t>) in brain samples by:</a:t>
            </a:r>
          </a:p>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ELISA</a:t>
            </a:r>
          </a:p>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Western immunoblot techniques</a:t>
            </a:r>
          </a:p>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immunohistochemical techniques</a:t>
            </a:r>
          </a:p>
          <a:p>
            <a:pPr algn="l">
              <a:lnSpc>
                <a:spcPct val="150000"/>
              </a:lnSpc>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ultrasensitive in vitro amplification techniques</a:t>
            </a:r>
          </a:p>
          <a:p>
            <a:pPr algn="l">
              <a:lnSpc>
                <a:spcPct val="150000"/>
              </a:lnSpc>
            </a:pPr>
            <a:r>
              <a:rPr lang="en-US" sz="2400" b="0" i="0" dirty="0">
                <a:solidFill>
                  <a:srgbClr val="000000"/>
                </a:solidFill>
                <a:effectLst/>
                <a:latin typeface="Times New Roman" panose="02020603050405020304" pitchFamily="18" charset="0"/>
                <a:cs typeface="Times New Roman" panose="02020603050405020304" pitchFamily="18" charset="0"/>
              </a:rPr>
              <a:t>Clinical examinations do not provide a definitive diagnosis of BSE. In case of clinical suspicion of the disease, the animal should be euthanized and the brain subjected to neuropathologic examination.</a:t>
            </a:r>
          </a:p>
        </p:txBody>
      </p:sp>
    </p:spTree>
    <p:extLst>
      <p:ext uri="{BB962C8B-B14F-4D97-AF65-F5344CB8AC3E}">
        <p14:creationId xmlns:p14="http://schemas.microsoft.com/office/powerpoint/2010/main" val="1943226813"/>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1C4C3C"/>
      </a:dk2>
      <a:lt2>
        <a:srgbClr val="E7E6E6"/>
      </a:lt2>
      <a:accent1>
        <a:srgbClr val="8FA971"/>
      </a:accent1>
      <a:accent2>
        <a:srgbClr val="345496"/>
      </a:accent2>
      <a:accent3>
        <a:srgbClr val="BD7B28"/>
      </a:accent3>
      <a:accent4>
        <a:srgbClr val="00698A"/>
      </a:accent4>
      <a:accent5>
        <a:srgbClr val="648260"/>
      </a:accent5>
      <a:accent6>
        <a:srgbClr val="F1EAE0"/>
      </a:accent6>
      <a:hlink>
        <a:srgbClr val="1B4C3C"/>
      </a:hlink>
      <a:folHlink>
        <a:srgbClr val="BD7B27"/>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5" id="{2C9DFD55-A638-4F93-8FB2-21CFF204D143}" vid="{DA5D547E-0C12-4C38-92D7-DC23D24655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65AE5F-E0C7-443C-9CED-36FB3B770C7C}">
  <ds:schemaRefs>
    <ds:schemaRef ds:uri="http://schemas.microsoft.com/sharepoint/v3/contenttype/forms"/>
  </ds:schemaRefs>
</ds:datastoreItem>
</file>

<file path=customXml/itemProps2.xml><?xml version="1.0" encoding="utf-8"?>
<ds:datastoreItem xmlns:ds="http://schemas.openxmlformats.org/officeDocument/2006/customXml" ds:itemID="{E0B385D8-F902-4922-8FBA-406E7ED219F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D66DFBA-374C-41C2-B90E-F32A24B2E9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Nature course presentation</Template>
  <TotalTime>169</TotalTime>
  <Words>719</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vt:lpstr>
      <vt:lpstr>Calibri</vt:lpstr>
      <vt:lpstr>Open Sans</vt:lpstr>
      <vt:lpstr>Sabon Next LT</vt:lpstr>
      <vt:lpstr>Times New Roman</vt:lpstr>
      <vt:lpstr>Office Theme</vt:lpstr>
      <vt:lpstr>Bovine Spongiform Encephalopathy</vt:lpstr>
      <vt:lpstr>PowerPoint Presentation</vt:lpstr>
      <vt:lpstr> Etiology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Bovine Spongiform Encephalopathy</dc:title>
  <dc:creator>MA19557</dc:creator>
  <cp:lastModifiedBy>MA19557</cp:lastModifiedBy>
  <cp:revision>4</cp:revision>
  <dcterms:created xsi:type="dcterms:W3CDTF">2023-09-24T20:14:45Z</dcterms:created>
  <dcterms:modified xsi:type="dcterms:W3CDTF">2024-02-12T19:47:45Z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